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87" r:id="rId2"/>
    <p:sldId id="292" r:id="rId3"/>
    <p:sldId id="308" r:id="rId4"/>
    <p:sldId id="307" r:id="rId5"/>
    <p:sldId id="294" r:id="rId6"/>
    <p:sldId id="309" r:id="rId7"/>
    <p:sldId id="296" r:id="rId8"/>
    <p:sldId id="297" r:id="rId9"/>
    <p:sldId id="298" r:id="rId10"/>
    <p:sldId id="299" r:id="rId11"/>
    <p:sldId id="301" r:id="rId12"/>
    <p:sldId id="306" r:id="rId13"/>
    <p:sldId id="302" r:id="rId14"/>
    <p:sldId id="303" r:id="rId15"/>
    <p:sldId id="304" r:id="rId16"/>
    <p:sldId id="305" r:id="rId17"/>
  </p:sldIdLst>
  <p:sldSz cx="6858000" cy="9906000" type="A4"/>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FFFFE0"/>
    <a:srgbClr val="C2C2C2"/>
    <a:srgbClr val="7B7B7B"/>
    <a:srgbClr val="FFFFFF"/>
    <a:srgbClr val="ED69E7"/>
    <a:srgbClr val="7BAFDF"/>
    <a:srgbClr val="A7A7A7"/>
    <a:srgbClr val="B8B8B8"/>
    <a:srgbClr val="9DC4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23" autoAdjust="0"/>
    <p:restoredTop sz="94660"/>
  </p:normalViewPr>
  <p:slideViewPr>
    <p:cSldViewPr snapToGrid="0">
      <p:cViewPr varScale="1">
        <p:scale>
          <a:sx n="80" d="100"/>
          <a:sy n="80" d="100"/>
        </p:scale>
        <p:origin x="3216"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zh-TW" altLang="en-US"/>
              <a:t>按一下以編輯母片標題樣式</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CFDE650C-9851-4955-817A-266A9DC82F1C}" type="datetimeFigureOut">
              <a:rPr lang="zh-TW" altLang="en-US" smtClean="0"/>
              <a:t>2022/10/6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5A05FE2-4F4F-4422-A223-20448A3CEA64}" type="slidenum">
              <a:rPr lang="zh-TW" altLang="en-US" smtClean="0"/>
              <a:t>‹#›</a:t>
            </a:fld>
            <a:endParaRPr lang="zh-TW" altLang="en-US"/>
          </a:p>
        </p:txBody>
      </p:sp>
    </p:spTree>
    <p:extLst>
      <p:ext uri="{BB962C8B-B14F-4D97-AF65-F5344CB8AC3E}">
        <p14:creationId xmlns:p14="http://schemas.microsoft.com/office/powerpoint/2010/main" val="1106734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FDE650C-9851-4955-817A-266A9DC82F1C}" type="datetimeFigureOut">
              <a:rPr lang="zh-TW" altLang="en-US" smtClean="0"/>
              <a:t>2022/10/6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5A05FE2-4F4F-4422-A223-20448A3CEA64}" type="slidenum">
              <a:rPr lang="zh-TW" altLang="en-US" smtClean="0"/>
              <a:t>‹#›</a:t>
            </a:fld>
            <a:endParaRPr lang="zh-TW" altLang="en-US"/>
          </a:p>
        </p:txBody>
      </p:sp>
    </p:spTree>
    <p:extLst>
      <p:ext uri="{BB962C8B-B14F-4D97-AF65-F5344CB8AC3E}">
        <p14:creationId xmlns:p14="http://schemas.microsoft.com/office/powerpoint/2010/main" val="312834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FDE650C-9851-4955-817A-266A9DC82F1C}" type="datetimeFigureOut">
              <a:rPr lang="zh-TW" altLang="en-US" smtClean="0"/>
              <a:t>2022/10/6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5A05FE2-4F4F-4422-A223-20448A3CEA64}" type="slidenum">
              <a:rPr lang="zh-TW" altLang="en-US" smtClean="0"/>
              <a:t>‹#›</a:t>
            </a:fld>
            <a:endParaRPr lang="zh-TW" altLang="en-US"/>
          </a:p>
        </p:txBody>
      </p:sp>
    </p:spTree>
    <p:extLst>
      <p:ext uri="{BB962C8B-B14F-4D97-AF65-F5344CB8AC3E}">
        <p14:creationId xmlns:p14="http://schemas.microsoft.com/office/powerpoint/2010/main" val="1970634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FDE650C-9851-4955-817A-266A9DC82F1C}" type="datetimeFigureOut">
              <a:rPr lang="zh-TW" altLang="en-US" smtClean="0"/>
              <a:t>2022/10/6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5A05FE2-4F4F-4422-A223-20448A3CEA64}" type="slidenum">
              <a:rPr lang="zh-TW" altLang="en-US" smtClean="0"/>
              <a:t>‹#›</a:t>
            </a:fld>
            <a:endParaRPr lang="zh-TW" altLang="en-US"/>
          </a:p>
        </p:txBody>
      </p:sp>
    </p:spTree>
    <p:extLst>
      <p:ext uri="{BB962C8B-B14F-4D97-AF65-F5344CB8AC3E}">
        <p14:creationId xmlns:p14="http://schemas.microsoft.com/office/powerpoint/2010/main" val="2097936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zh-TW" altLang="en-US"/>
              <a:t>按一下以編輯母片標題樣式</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CFDE650C-9851-4955-817A-266A9DC82F1C}" type="datetimeFigureOut">
              <a:rPr lang="zh-TW" altLang="en-US" smtClean="0"/>
              <a:t>2022/10/6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5A05FE2-4F4F-4422-A223-20448A3CEA64}" type="slidenum">
              <a:rPr lang="zh-TW" altLang="en-US" smtClean="0"/>
              <a:t>‹#›</a:t>
            </a:fld>
            <a:endParaRPr lang="zh-TW" altLang="en-US"/>
          </a:p>
        </p:txBody>
      </p:sp>
    </p:spTree>
    <p:extLst>
      <p:ext uri="{BB962C8B-B14F-4D97-AF65-F5344CB8AC3E}">
        <p14:creationId xmlns:p14="http://schemas.microsoft.com/office/powerpoint/2010/main" val="2740442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CFDE650C-9851-4955-817A-266A9DC82F1C}" type="datetimeFigureOut">
              <a:rPr lang="zh-TW" altLang="en-US" smtClean="0"/>
              <a:t>2022/10/6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5A05FE2-4F4F-4422-A223-20448A3CEA64}" type="slidenum">
              <a:rPr lang="zh-TW" altLang="en-US" smtClean="0"/>
              <a:t>‹#›</a:t>
            </a:fld>
            <a:endParaRPr lang="zh-TW" altLang="en-US"/>
          </a:p>
        </p:txBody>
      </p:sp>
    </p:spTree>
    <p:extLst>
      <p:ext uri="{BB962C8B-B14F-4D97-AF65-F5344CB8AC3E}">
        <p14:creationId xmlns:p14="http://schemas.microsoft.com/office/powerpoint/2010/main" val="3840672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Content Placeholder 3"/>
          <p:cNvSpPr>
            <a:spLocks noGrp="1"/>
          </p:cNvSpPr>
          <p:nvPr>
            <p:ph sz="half" idx="2"/>
          </p:nvPr>
        </p:nvSpPr>
        <p:spPr>
          <a:xfrm>
            <a:off x="472381" y="3618442"/>
            <a:ext cx="2901255" cy="5322183"/>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Content Placeholder 5"/>
          <p:cNvSpPr>
            <a:spLocks noGrp="1"/>
          </p:cNvSpPr>
          <p:nvPr>
            <p:ph sz="quarter" idx="4"/>
          </p:nvPr>
        </p:nvSpPr>
        <p:spPr>
          <a:xfrm>
            <a:off x="3471863" y="3618442"/>
            <a:ext cx="2915543" cy="5322183"/>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CFDE650C-9851-4955-817A-266A9DC82F1C}" type="datetimeFigureOut">
              <a:rPr lang="zh-TW" altLang="en-US" smtClean="0"/>
              <a:t>2022/10/6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C5A05FE2-4F4F-4422-A223-20448A3CEA64}" type="slidenum">
              <a:rPr lang="zh-TW" altLang="en-US" smtClean="0"/>
              <a:t>‹#›</a:t>
            </a:fld>
            <a:endParaRPr lang="zh-TW" altLang="en-US"/>
          </a:p>
        </p:txBody>
      </p:sp>
    </p:spTree>
    <p:extLst>
      <p:ext uri="{BB962C8B-B14F-4D97-AF65-F5344CB8AC3E}">
        <p14:creationId xmlns:p14="http://schemas.microsoft.com/office/powerpoint/2010/main" val="1201894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CFDE650C-9851-4955-817A-266A9DC82F1C}" type="datetimeFigureOut">
              <a:rPr lang="zh-TW" altLang="en-US" smtClean="0"/>
              <a:t>2022/10/6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C5A05FE2-4F4F-4422-A223-20448A3CEA64}" type="slidenum">
              <a:rPr lang="zh-TW" altLang="en-US" smtClean="0"/>
              <a:t>‹#›</a:t>
            </a:fld>
            <a:endParaRPr lang="zh-TW" altLang="en-US"/>
          </a:p>
        </p:txBody>
      </p:sp>
    </p:spTree>
    <p:extLst>
      <p:ext uri="{BB962C8B-B14F-4D97-AF65-F5344CB8AC3E}">
        <p14:creationId xmlns:p14="http://schemas.microsoft.com/office/powerpoint/2010/main" val="4193889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DE650C-9851-4955-817A-266A9DC82F1C}" type="datetimeFigureOut">
              <a:rPr lang="zh-TW" altLang="en-US" smtClean="0"/>
              <a:t>2022/10/6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C5A05FE2-4F4F-4422-A223-20448A3CEA64}" type="slidenum">
              <a:rPr lang="zh-TW" altLang="en-US" smtClean="0"/>
              <a:t>‹#›</a:t>
            </a:fld>
            <a:endParaRPr lang="zh-TW" altLang="en-US"/>
          </a:p>
        </p:txBody>
      </p:sp>
    </p:spTree>
    <p:extLst>
      <p:ext uri="{BB962C8B-B14F-4D97-AF65-F5344CB8AC3E}">
        <p14:creationId xmlns:p14="http://schemas.microsoft.com/office/powerpoint/2010/main" val="1932964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zh-TW" altLang="en-US"/>
              <a:t>按一下以編輯母片標題樣式</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Date Placeholder 4"/>
          <p:cNvSpPr>
            <a:spLocks noGrp="1"/>
          </p:cNvSpPr>
          <p:nvPr>
            <p:ph type="dt" sz="half" idx="10"/>
          </p:nvPr>
        </p:nvSpPr>
        <p:spPr/>
        <p:txBody>
          <a:bodyPr/>
          <a:lstStyle/>
          <a:p>
            <a:fld id="{CFDE650C-9851-4955-817A-266A9DC82F1C}" type="datetimeFigureOut">
              <a:rPr lang="zh-TW" altLang="en-US" smtClean="0"/>
              <a:t>2022/10/6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5A05FE2-4F4F-4422-A223-20448A3CEA64}" type="slidenum">
              <a:rPr lang="zh-TW" altLang="en-US" smtClean="0"/>
              <a:t>‹#›</a:t>
            </a:fld>
            <a:endParaRPr lang="zh-TW" altLang="en-US"/>
          </a:p>
        </p:txBody>
      </p:sp>
    </p:spTree>
    <p:extLst>
      <p:ext uri="{BB962C8B-B14F-4D97-AF65-F5344CB8AC3E}">
        <p14:creationId xmlns:p14="http://schemas.microsoft.com/office/powerpoint/2010/main" val="341625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Date Placeholder 4"/>
          <p:cNvSpPr>
            <a:spLocks noGrp="1"/>
          </p:cNvSpPr>
          <p:nvPr>
            <p:ph type="dt" sz="half" idx="10"/>
          </p:nvPr>
        </p:nvSpPr>
        <p:spPr/>
        <p:txBody>
          <a:bodyPr/>
          <a:lstStyle/>
          <a:p>
            <a:fld id="{CFDE650C-9851-4955-817A-266A9DC82F1C}" type="datetimeFigureOut">
              <a:rPr lang="zh-TW" altLang="en-US" smtClean="0"/>
              <a:t>2022/10/6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5A05FE2-4F4F-4422-A223-20448A3CEA64}" type="slidenum">
              <a:rPr lang="zh-TW" altLang="en-US" smtClean="0"/>
              <a:t>‹#›</a:t>
            </a:fld>
            <a:endParaRPr lang="zh-TW" altLang="en-US"/>
          </a:p>
        </p:txBody>
      </p:sp>
    </p:spTree>
    <p:extLst>
      <p:ext uri="{BB962C8B-B14F-4D97-AF65-F5344CB8AC3E}">
        <p14:creationId xmlns:p14="http://schemas.microsoft.com/office/powerpoint/2010/main" val="2744940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FDE650C-9851-4955-817A-266A9DC82F1C}" type="datetimeFigureOut">
              <a:rPr lang="zh-TW" altLang="en-US" smtClean="0"/>
              <a:t>2022/10/6</a:t>
            </a:fld>
            <a:endParaRPr lang="zh-TW"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C5A05FE2-4F4F-4422-A223-20448A3CEA64}" type="slidenum">
              <a:rPr lang="zh-TW" altLang="en-US" smtClean="0"/>
              <a:t>‹#›</a:t>
            </a:fld>
            <a:endParaRPr lang="zh-TW" altLang="en-US"/>
          </a:p>
        </p:txBody>
      </p:sp>
    </p:spTree>
    <p:extLst>
      <p:ext uri="{BB962C8B-B14F-4D97-AF65-F5344CB8AC3E}">
        <p14:creationId xmlns:p14="http://schemas.microsoft.com/office/powerpoint/2010/main" val="22290567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 Target="slide5.xml"/><Relationship Id="rId7" Type="http://schemas.openxmlformats.org/officeDocument/2006/relationships/slide" Target="slide9.xml"/><Relationship Id="rId2"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6.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youtu.be/E25EU9Tgj3M"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rive.google.com/file/d/1pPIgWxTNUGuXUlU4VmtzSydkpVkptgqh/view?usp=sharing"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U08410006/CO" TargetMode="External"/><Relationship Id="rId1" Type="http://schemas.openxmlformats.org/officeDocument/2006/relationships/slideLayout" Target="../slideLayouts/slideLayout1.xml"/><Relationship Id="rId5" Type="http://schemas.openxmlformats.org/officeDocument/2006/relationships/hyperlink" Target="https://docs.google.com/document/d/1vY0aevmN22kQlAM63taV96ZIbkiPDYPE/edit?usp=sharing&amp;ouid=111294208480659798464&amp;rtpof=true&amp;sd=true" TargetMode="External"/><Relationship Id="rId4" Type="http://schemas.openxmlformats.org/officeDocument/2006/relationships/hyperlink" Target="https://github.com/Amanda70106/stock-price-predic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youtu.be/1n_Zc4X5fgI"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youtu.be/mWt7UbQhJQQ"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hyperlink" Target="https://drive.google.com/file/d/1-ehxxDdrl9Km-UHHjV6GjMP8Lb0ifvED/view?usp=sharing" TargetMode="Externa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格 13">
            <a:extLst>
              <a:ext uri="{FF2B5EF4-FFF2-40B4-BE49-F238E27FC236}">
                <a16:creationId xmlns:a16="http://schemas.microsoft.com/office/drawing/2014/main" id="{6F67FF91-7210-4C4F-BEB6-BE581D8C2DBC}"/>
              </a:ext>
            </a:extLst>
          </p:cNvPr>
          <p:cNvGraphicFramePr>
            <a:graphicFrameLocks noGrp="1"/>
          </p:cNvGraphicFramePr>
          <p:nvPr>
            <p:extLst>
              <p:ext uri="{D42A27DB-BD31-4B8C-83A1-F6EECF244321}">
                <p14:modId xmlns:p14="http://schemas.microsoft.com/office/powerpoint/2010/main" val="730012143"/>
              </p:ext>
            </p:extLst>
          </p:nvPr>
        </p:nvGraphicFramePr>
        <p:xfrm>
          <a:off x="380996" y="5015392"/>
          <a:ext cx="6236370" cy="4759654"/>
        </p:xfrm>
        <a:graphic>
          <a:graphicData uri="http://schemas.openxmlformats.org/drawingml/2006/table">
            <a:tbl>
              <a:tblPr>
                <a:tableStyleId>{5C22544A-7EE6-4342-B048-85BDC9FD1C3A}</a:tableStyleId>
              </a:tblPr>
              <a:tblGrid>
                <a:gridCol w="2097507">
                  <a:extLst>
                    <a:ext uri="{9D8B030D-6E8A-4147-A177-3AD203B41FA5}">
                      <a16:colId xmlns:a16="http://schemas.microsoft.com/office/drawing/2014/main" val="3518634479"/>
                    </a:ext>
                  </a:extLst>
                </a:gridCol>
                <a:gridCol w="1419727">
                  <a:extLst>
                    <a:ext uri="{9D8B030D-6E8A-4147-A177-3AD203B41FA5}">
                      <a16:colId xmlns:a16="http://schemas.microsoft.com/office/drawing/2014/main" val="182600890"/>
                    </a:ext>
                  </a:extLst>
                </a:gridCol>
                <a:gridCol w="1443791">
                  <a:extLst>
                    <a:ext uri="{9D8B030D-6E8A-4147-A177-3AD203B41FA5}">
                      <a16:colId xmlns:a16="http://schemas.microsoft.com/office/drawing/2014/main" val="3118238170"/>
                    </a:ext>
                  </a:extLst>
                </a:gridCol>
                <a:gridCol w="1275345">
                  <a:extLst>
                    <a:ext uri="{9D8B030D-6E8A-4147-A177-3AD203B41FA5}">
                      <a16:colId xmlns:a16="http://schemas.microsoft.com/office/drawing/2014/main" val="2312997562"/>
                    </a:ext>
                  </a:extLst>
                </a:gridCol>
              </a:tblGrid>
              <a:tr h="267486">
                <a:tc>
                  <a:txBody>
                    <a:bodyPr/>
                    <a:lstStyle/>
                    <a:p>
                      <a:pPr algn="ctr" fontAlgn="ctr"/>
                      <a:r>
                        <a:rPr lang="zh-TW" altLang="en-US" sz="1200" b="1" u="none" strike="noStrike" dirty="0">
                          <a:effectLst/>
                          <a:latin typeface="微軟正黑體" panose="020B0604030504040204" pitchFamily="34" charset="-120"/>
                          <a:ea typeface="微軟正黑體" panose="020B0604030504040204" pitchFamily="34" charset="-120"/>
                        </a:rPr>
                        <a:t>專案名稱</a:t>
                      </a:r>
                      <a:endPar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394" marR="7394" marT="7394"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專案來源</a:t>
                      </a:r>
                    </a:p>
                  </a:txBody>
                  <a:tcPr marL="7394" marR="7394" marT="7394"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TW" altLang="en-US" sz="1200" b="1" u="none" strike="noStrike" dirty="0">
                          <a:effectLst/>
                          <a:latin typeface="微軟正黑體" panose="020B0604030504040204" pitchFamily="34" charset="-120"/>
                          <a:ea typeface="微軟正黑體" panose="020B0604030504040204" pitchFamily="34" charset="-120"/>
                        </a:rPr>
                        <a:t>專案工具</a:t>
                      </a:r>
                      <a:endPar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394" marR="7394" marT="7394"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時間</a:t>
                      </a:r>
                    </a:p>
                  </a:txBody>
                  <a:tcPr marL="7394" marR="7394" marT="7394" marB="0"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8748686"/>
                  </a:ext>
                </a:extLst>
              </a:tr>
              <a:tr h="365101">
                <a:tc>
                  <a:txBody>
                    <a:bodyPr/>
                    <a:lstStyle/>
                    <a:p>
                      <a:pPr marL="0" algn="l" defTabSz="685800" rtl="0" eaLnBrk="1" fontAlgn="ctr" latinLnBrk="0" hangingPunct="1">
                        <a:spcAft>
                          <a:spcPts val="0"/>
                        </a:spcAft>
                      </a:pP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ICCCN22</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 </a:t>
                      </a:r>
                      <a:endPar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p>
                      <a:pPr marL="0" algn="l" defTabSz="685800" rtl="0" eaLnBrk="1" fontAlgn="ctr" latinLnBrk="0" hangingPunct="1">
                        <a:spcAft>
                          <a:spcPts val="0"/>
                        </a:spcAft>
                      </a:pP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論文撰寫 </a:t>
                      </a: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hlinkClick r:id="rId2" action="ppaction://hlinksldjump"/>
                        </a:rPr>
                        <a:t>[1]</a:t>
                      </a: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algn="l" fontAlgn="ct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郭建志 教授實驗室</a:t>
                      </a: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394" marR="7394" marT="739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algn="l" fontAlgn="ctr"/>
                      <a:r>
                        <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rPr>
                        <a:t>Python, latex</a:t>
                      </a: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394" marR="7394" marT="739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marL="0" algn="l" defTabSz="685800" rtl="0" eaLnBrk="1" fontAlgn="ctr" latinLnBrk="0" hangingPunct="1">
                        <a:spcAft>
                          <a:spcPts val="0"/>
                        </a:spcAft>
                      </a:pP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2021/9 </a:t>
                      </a: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 Now</a:t>
                      </a:r>
                      <a:endPar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243444370"/>
                  </a:ext>
                </a:extLst>
              </a:tr>
              <a:tr h="365101">
                <a:tc>
                  <a:txBody>
                    <a:bodyPr/>
                    <a:lstStyle/>
                    <a:p>
                      <a:pPr marL="0" algn="l" defTabSz="685800" rtl="0" eaLnBrk="1" fontAlgn="ctr" latinLnBrk="0" hangingPunct="1">
                        <a:spcAft>
                          <a:spcPts val="0"/>
                        </a:spcAft>
                      </a:pP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NLP</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 </a:t>
                      </a: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 </a:t>
                      </a:r>
                      <a:r>
                        <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rPr>
                        <a:t>ASR, TTS</a:t>
                      </a: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 </a:t>
                      </a: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中研院 高明達 教授</a:t>
                      </a:r>
                      <a:endPar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p>
                      <a:pPr marL="0" marR="0" lvl="0" indent="0" algn="l" defTabSz="685800" rtl="0" eaLnBrk="1" fontAlgn="ctr" latinLnBrk="0" hangingPunct="1">
                        <a:lnSpc>
                          <a:spcPct val="100000"/>
                        </a:lnSpc>
                        <a:spcBef>
                          <a:spcPts val="0"/>
                        </a:spcBef>
                        <a:spcAft>
                          <a:spcPts val="0"/>
                        </a:spcAft>
                        <a:buClrTx/>
                        <a:buSzTx/>
                        <a:buFontTx/>
                        <a:buNone/>
                        <a:tabLst/>
                        <a:defRPr/>
                      </a:pP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實驗室實習</a:t>
                      </a:r>
                    </a:p>
                  </a:txBody>
                  <a:tcPr marL="7394" marR="7394" marT="7394"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000" b="0" i="0" u="none" strike="noStrike" dirty="0">
                          <a:solidFill>
                            <a:srgbClr val="000000"/>
                          </a:solidFill>
                          <a:effectLst/>
                          <a:latin typeface="微軟正黑體" panose="020B0604030504040204" pitchFamily="34" charset="-120"/>
                          <a:ea typeface="微軟正黑體" panose="020B0604030504040204" pitchFamily="34" charset="-120"/>
                        </a:rPr>
                        <a:t>bash, </a:t>
                      </a:r>
                      <a:r>
                        <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rPr>
                        <a:t>P</a:t>
                      </a:r>
                      <a:r>
                        <a:rPr lang="en-US" sz="1000" b="0" i="0" u="none" strike="noStrike" dirty="0">
                          <a:solidFill>
                            <a:srgbClr val="000000"/>
                          </a:solidFill>
                          <a:effectLst/>
                          <a:latin typeface="微軟正黑體" panose="020B0604030504040204" pitchFamily="34" charset="-120"/>
                          <a:ea typeface="微軟正黑體" panose="020B0604030504040204" pitchFamily="34" charset="-120"/>
                        </a:rPr>
                        <a:t>ython, </a:t>
                      </a:r>
                      <a:r>
                        <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rPr>
                        <a:t>C</a:t>
                      </a:r>
                      <a:r>
                        <a:rPr lang="en-US" sz="10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7394" marR="7394" marT="7394"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spcAft>
                          <a:spcPts val="0"/>
                        </a:spcAft>
                      </a:pP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2021/7 ~ Now</a:t>
                      </a: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5519602"/>
                  </a:ext>
                </a:extLst>
              </a:tr>
              <a:tr h="365101">
                <a:tc>
                  <a:txBody>
                    <a:bodyPr/>
                    <a:lstStyle/>
                    <a:p>
                      <a:pPr marL="0" algn="l" defTabSz="685800" rtl="0" eaLnBrk="1" fontAlgn="ctr" latinLnBrk="0" hangingPunct="1">
                        <a:spcAft>
                          <a:spcPts val="0"/>
                        </a:spcAft>
                      </a:pP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程式競賽教學</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algn="l" fontAlgn="ct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程式競賽社團</a:t>
                      </a:r>
                      <a:endParaRPr 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394" marR="7394" marT="739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algn="l" fontAlgn="ctr"/>
                      <a:r>
                        <a:rPr lang="en-US" sz="1000" b="0" i="0" u="none" strike="noStrike" dirty="0">
                          <a:solidFill>
                            <a:srgbClr val="000000"/>
                          </a:solidFill>
                          <a:effectLst/>
                          <a:latin typeface="微軟正黑體" panose="020B0604030504040204" pitchFamily="34" charset="-120"/>
                          <a:ea typeface="微軟正黑體" panose="020B0604030504040204" pitchFamily="34" charset="-120"/>
                        </a:rPr>
                        <a:t>C++</a:t>
                      </a:r>
                    </a:p>
                  </a:txBody>
                  <a:tcPr marL="7394" marR="7394" marT="739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marL="0" algn="l" defTabSz="685800" rtl="0" eaLnBrk="1" fontAlgn="ctr" latinLnBrk="0" hangingPunct="1">
                        <a:spcAft>
                          <a:spcPts val="0"/>
                        </a:spcAft>
                      </a:pP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2020/9 ~ Now</a:t>
                      </a: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1898265831"/>
                  </a:ext>
                </a:extLst>
              </a:tr>
              <a:tr h="365101">
                <a:tc>
                  <a:txBody>
                    <a:bodyPr/>
                    <a:lstStyle/>
                    <a:p>
                      <a:pPr marL="0" algn="l" defTabSz="685800" rtl="0" eaLnBrk="1" fontAlgn="ctr" latinLnBrk="0" hangingPunct="1">
                        <a:spcAft>
                          <a:spcPts val="0"/>
                        </a:spcAft>
                      </a:pP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網頁維護 </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中正大學</a:t>
                      </a:r>
                      <a:endParaRPr 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394" marR="7394" marT="739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HTML, JS, PHP, MySQL</a:t>
                      </a:r>
                    </a:p>
                  </a:txBody>
                  <a:tcPr marL="7394" marR="7394" marT="739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spcAft>
                          <a:spcPts val="0"/>
                        </a:spcAft>
                      </a:pP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2020/1 ~ Now</a:t>
                      </a: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4493154"/>
                  </a:ext>
                </a:extLst>
              </a:tr>
              <a:tr h="365101">
                <a:tc>
                  <a:txBody>
                    <a:bodyPr/>
                    <a:lstStyle/>
                    <a:p>
                      <a:pPr marL="0" algn="l" defTabSz="685800" rtl="0" eaLnBrk="1" fontAlgn="ctr" latinLnBrk="0" hangingPunct="1">
                        <a:spcAft>
                          <a:spcPts val="0"/>
                        </a:spcAft>
                      </a:pP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Google Map</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 點擊系統 </a:t>
                      </a: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hlinkClick r:id="rId2" action="ppaction://hlinksldjump"/>
                        </a:rPr>
                        <a:t>[2]</a:t>
                      </a: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algn="l" fontAlgn="ct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互聯科技的</a:t>
                      </a:r>
                      <a:endPar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p>
                      <a:pPr algn="l" fontAlgn="ctr"/>
                      <a:r>
                        <a:rPr lang="en-US" sz="1000" b="0" i="0" u="none" strike="noStrike" dirty="0">
                          <a:solidFill>
                            <a:srgbClr val="000000"/>
                          </a:solidFill>
                          <a:effectLst/>
                          <a:latin typeface="微軟正黑體" panose="020B0604030504040204" pitchFamily="34" charset="-120"/>
                          <a:ea typeface="微軟正黑體" panose="020B0604030504040204" pitchFamily="34" charset="-120"/>
                        </a:rPr>
                        <a:t>Side Project</a:t>
                      </a:r>
                    </a:p>
                  </a:txBody>
                  <a:tcPr marL="7394" marR="7394" marT="739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algn="l" fontAlgn="ctr"/>
                      <a:r>
                        <a:rPr lang="en-US" altLang="zh-TW" sz="1000" u="none" strike="noStrike" dirty="0">
                          <a:effectLst/>
                          <a:latin typeface="微軟正黑體" panose="020B0604030504040204" pitchFamily="34" charset="-120"/>
                          <a:ea typeface="微軟正黑體" panose="020B0604030504040204" pitchFamily="34" charset="-120"/>
                        </a:rPr>
                        <a:t>PHP, </a:t>
                      </a:r>
                      <a:r>
                        <a:rPr lang="en-US" altLang="zh-TW" sz="1000" u="none" strike="noStrike" dirty="0" err="1">
                          <a:effectLst/>
                          <a:latin typeface="微軟正黑體" panose="020B0604030504040204" pitchFamily="34" charset="-120"/>
                          <a:ea typeface="微軟正黑體" panose="020B0604030504040204" pitchFamily="34" charset="-120"/>
                        </a:rPr>
                        <a:t>BeautifulSoup</a:t>
                      </a:r>
                      <a:r>
                        <a:rPr lang="en-US" altLang="zh-TW" sz="1000" u="none" strike="noStrike" dirty="0">
                          <a:effectLst/>
                          <a:latin typeface="微軟正黑體" panose="020B0604030504040204" pitchFamily="34" charset="-120"/>
                          <a:ea typeface="微軟正黑體" panose="020B0604030504040204" pitchFamily="34" charset="-120"/>
                        </a:rPr>
                        <a:t>,</a:t>
                      </a:r>
                      <a:r>
                        <a:rPr lang="zh-TW" altLang="en-US" sz="1000" u="none" strike="noStrike" dirty="0">
                          <a:effectLst/>
                          <a:latin typeface="微軟正黑體" panose="020B0604030504040204" pitchFamily="34" charset="-120"/>
                          <a:ea typeface="微軟正黑體" panose="020B0604030504040204" pitchFamily="34" charset="-120"/>
                        </a:rPr>
                        <a:t> </a:t>
                      </a:r>
                      <a:r>
                        <a:rPr lang="en-US" altLang="zh-TW" sz="1000" u="none" strike="noStrike" dirty="0">
                          <a:effectLst/>
                          <a:latin typeface="微軟正黑體" panose="020B0604030504040204" pitchFamily="34" charset="-120"/>
                          <a:ea typeface="微軟正黑體" panose="020B0604030504040204" pitchFamily="34" charset="-120"/>
                        </a:rPr>
                        <a:t>Python, </a:t>
                      </a:r>
                      <a:r>
                        <a:rPr lang="en-US" sz="1000" u="none" strike="noStrike" dirty="0">
                          <a:effectLst/>
                          <a:latin typeface="微軟正黑體" panose="020B0604030504040204" pitchFamily="34" charset="-120"/>
                          <a:ea typeface="微軟正黑體" panose="020B0604030504040204" pitchFamily="34" charset="-120"/>
                        </a:rPr>
                        <a:t>Selenium</a:t>
                      </a:r>
                      <a:endParaRPr 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394" marR="7394" marT="739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marL="0" algn="l" defTabSz="685800" rtl="0" eaLnBrk="1" fontAlgn="ctr" latinLnBrk="0" hangingPunct="1">
                        <a:spcAft>
                          <a:spcPts val="0"/>
                        </a:spcAft>
                      </a:pP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2022/1 ~ 2022/2</a:t>
                      </a: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2456662612"/>
                  </a:ext>
                </a:extLst>
              </a:tr>
              <a:tr h="365101">
                <a:tc>
                  <a:txBody>
                    <a:bodyPr/>
                    <a:lstStyle/>
                    <a:p>
                      <a:pPr marL="0" algn="l" defTabSz="685800" rtl="0" eaLnBrk="1" fontAlgn="ctr" latinLnBrk="0" hangingPunct="1">
                        <a:spcAft>
                          <a:spcPts val="0"/>
                        </a:spcAft>
                      </a:pP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ADPLL</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 </a:t>
                      </a: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hlinkClick r:id="rId3" action="ppaction://hlinksldjump"/>
                        </a:rPr>
                        <a:t>[3]</a:t>
                      </a: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ADIC</a:t>
                      </a:r>
                      <a:r>
                        <a:rPr lang="zh-TW" altLang="en-US" sz="1000" u="none" strike="noStrike" kern="1200">
                          <a:solidFill>
                            <a:schemeClr val="dk1"/>
                          </a:solidFill>
                          <a:effectLst/>
                          <a:latin typeface="微軟正黑體" panose="020B0604030504040204" pitchFamily="34" charset="-120"/>
                          <a:ea typeface="微軟正黑體" panose="020B0604030504040204" pitchFamily="34" charset="-120"/>
                          <a:cs typeface="+mn-cs"/>
                        </a:rPr>
                        <a:t> 高等數位</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積體電路 課程</a:t>
                      </a:r>
                    </a:p>
                  </a:txBody>
                  <a:tcPr marL="7394" marR="7394" marT="7394"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000" u="none" strike="noStrike" dirty="0">
                          <a:effectLst/>
                          <a:latin typeface="微軟正黑體" panose="020B0604030504040204" pitchFamily="34" charset="-120"/>
                          <a:ea typeface="微軟正黑體" panose="020B0604030504040204" pitchFamily="34" charset="-120"/>
                        </a:rPr>
                        <a:t>HSPICE, AMS,</a:t>
                      </a:r>
                      <a:r>
                        <a:rPr lang="zh-TW" altLang="en-US" sz="1000" u="none" strike="noStrike" dirty="0">
                          <a:effectLst/>
                          <a:latin typeface="微軟正黑體" panose="020B0604030504040204" pitchFamily="34" charset="-120"/>
                          <a:ea typeface="微軟正黑體" panose="020B0604030504040204" pitchFamily="34" charset="-120"/>
                        </a:rPr>
                        <a:t> </a:t>
                      </a:r>
                      <a:r>
                        <a:rPr lang="en-US" altLang="zh-TW" sz="1000" u="none" strike="noStrike" dirty="0" err="1">
                          <a:effectLst/>
                          <a:latin typeface="微軟正黑體" panose="020B0604030504040204" pitchFamily="34" charset="-120"/>
                          <a:ea typeface="微軟正黑體" panose="020B0604030504040204" pitchFamily="34" charset="-120"/>
                        </a:rPr>
                        <a:t>Ultrasim</a:t>
                      </a: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394" marR="7394" marT="7394"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2021/9 ~ </a:t>
                      </a: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2022/1</a:t>
                      </a:r>
                    </a:p>
                  </a:txBody>
                  <a:tcPr marL="68580" marR="68580" marT="0"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473687"/>
                  </a:ext>
                </a:extLst>
              </a:tr>
              <a:tr h="365101">
                <a:tc>
                  <a:txBody>
                    <a:bodyPr/>
                    <a:lstStyle/>
                    <a:p>
                      <a:pPr marL="0" algn="l" defTabSz="685800" rtl="0" eaLnBrk="1" fontAlgn="ctr" latinLnBrk="0" hangingPunct="1">
                        <a:spcAft>
                          <a:spcPts val="0"/>
                        </a:spcAft>
                      </a:pP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CPU</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 設計 </a:t>
                      </a: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 相鄰兩質數 </a:t>
                      </a: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hlinkClick r:id="rId4" action="ppaction://hlinksldjump"/>
                        </a:rPr>
                        <a:t>[4]</a:t>
                      </a: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CO</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 計算機組織 課程</a:t>
                      </a: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394" marR="7394" marT="7394"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rPr>
                        <a:t>FPGA,</a:t>
                      </a: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rPr>
                        <a:t>NEXYS4,</a:t>
                      </a: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000" b="0" i="0" u="none" strike="noStrike" dirty="0" err="1">
                          <a:solidFill>
                            <a:srgbClr val="000000"/>
                          </a:solidFill>
                          <a:effectLst/>
                          <a:latin typeface="微軟正黑體" panose="020B0604030504040204" pitchFamily="34" charset="-120"/>
                          <a:ea typeface="微軟正黑體" panose="020B0604030504040204" pitchFamily="34" charset="-120"/>
                        </a:rPr>
                        <a:t>Vivado</a:t>
                      </a: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394" marR="7394" marT="7394"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2021/9 ~ 2022/1</a:t>
                      </a:r>
                    </a:p>
                  </a:txBody>
                  <a:tcPr marL="68580" marR="68580" marT="0"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84093505"/>
                  </a:ext>
                </a:extLst>
              </a:tr>
              <a:tr h="365101">
                <a:tc>
                  <a:txBody>
                    <a:bodyPr/>
                    <a:lstStyle/>
                    <a:p>
                      <a:pPr marL="0" algn="l" defTabSz="685800" rtl="0" eaLnBrk="1" fontAlgn="ctr" latinLnBrk="0" hangingPunct="1">
                        <a:spcAft>
                          <a:spcPts val="0"/>
                        </a:spcAft>
                      </a:pP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股價漲跌預測 </a:t>
                      </a: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hlinkClick r:id="rId4" action="ppaction://hlinksldjump"/>
                        </a:rPr>
                        <a:t>[5]</a:t>
                      </a: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大數據與資料分析專題</a:t>
                      </a:r>
                      <a:endPar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394" marR="7394" marT="7394"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rPr>
                        <a:t>Python</a:t>
                      </a:r>
                      <a:endParaRPr 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394" marR="7394" marT="7394"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2022/3 ~ </a:t>
                      </a: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2022/5</a:t>
                      </a:r>
                    </a:p>
                  </a:txBody>
                  <a:tcPr marL="68580" marR="68580" marT="0"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034257"/>
                  </a:ext>
                </a:extLst>
              </a:tr>
              <a:tr h="365101">
                <a:tc>
                  <a:txBody>
                    <a:bodyPr/>
                    <a:lstStyle/>
                    <a:p>
                      <a:pPr marL="0" algn="l" defTabSz="685800" rtl="0" eaLnBrk="1" fontAlgn="ctr" latinLnBrk="0" hangingPunct="1">
                        <a:spcAft>
                          <a:spcPts val="0"/>
                        </a:spcAft>
                      </a:pP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臺印人才媒合用的聊天機器人 </a:t>
                      </a: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hlinkClick r:id="rId5" action="ppaction://hlinksldjump"/>
                        </a:rPr>
                        <a:t>[6]</a:t>
                      </a: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algn="l" fontAlgn="ctr"/>
                      <a:r>
                        <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rPr>
                        <a:t>SE</a:t>
                      </a: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 </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軟體工程 課程</a:t>
                      </a: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394" marR="7394" marT="7394"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algn="l" fontAlgn="ctr"/>
                      <a:r>
                        <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rPr>
                        <a:t>Vue, Flask, Python, bash</a:t>
                      </a: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394" marR="7394" marT="7394"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2021/9 ~ 2022/1</a:t>
                      </a:r>
                    </a:p>
                  </a:txBody>
                  <a:tcPr marL="68580" marR="68580" marT="0"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3304337105"/>
                  </a:ext>
                </a:extLst>
              </a:tr>
              <a:tr h="365101">
                <a:tc>
                  <a:txBody>
                    <a:bodyPr/>
                    <a:lstStyle/>
                    <a:p>
                      <a:pPr marL="0" algn="l" defTabSz="685800" rtl="0" eaLnBrk="1" fontAlgn="ctr" latinLnBrk="0" hangingPunct="1">
                        <a:spcAft>
                          <a:spcPts val="0"/>
                        </a:spcAft>
                      </a:pPr>
                      <a:r>
                        <a:rPr lang="en-US" altLang="zh-TW" sz="1000" u="none" strike="noStrike" kern="1200" dirty="0" err="1">
                          <a:solidFill>
                            <a:schemeClr val="dk1"/>
                          </a:solidFill>
                          <a:effectLst/>
                          <a:latin typeface="微軟正黑體" panose="020B0604030504040204" pitchFamily="34" charset="-120"/>
                          <a:ea typeface="微軟正黑體" panose="020B0604030504040204" pitchFamily="34" charset="-120"/>
                          <a:cs typeface="+mn-cs"/>
                        </a:rPr>
                        <a:t>WePlay</a:t>
                      </a: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 </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連連看遊戲的輔助程式 </a:t>
                      </a: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hlinkClick r:id="rId6" action="ppaction://hlinksldjump"/>
                        </a:rPr>
                        <a:t>[7]</a:t>
                      </a: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rPr>
                        <a:t>Side Project</a:t>
                      </a:r>
                      <a:endParaRPr 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394" marR="7394" marT="739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000" b="0" i="0" u="none" strike="noStrike" dirty="0">
                          <a:solidFill>
                            <a:srgbClr val="000000"/>
                          </a:solidFill>
                          <a:effectLst/>
                          <a:latin typeface="微軟正黑體" panose="020B0604030504040204" pitchFamily="34" charset="-120"/>
                          <a:ea typeface="微軟正黑體" panose="020B0604030504040204" pitchFamily="34" charset="-120"/>
                        </a:rPr>
                        <a:t>Python (DFS, OpenCV, </a:t>
                      </a:r>
                      <a:r>
                        <a:rPr lang="en-US" sz="1000" b="0" i="0" u="none" strike="noStrike" dirty="0" err="1">
                          <a:solidFill>
                            <a:srgbClr val="000000"/>
                          </a:solidFill>
                          <a:effectLst/>
                          <a:latin typeface="微軟正黑體" panose="020B0604030504040204" pitchFamily="34" charset="-120"/>
                          <a:ea typeface="微軟正黑體" panose="020B0604030504040204" pitchFamily="34" charset="-120"/>
                        </a:rPr>
                        <a:t>pyautogui</a:t>
                      </a:r>
                      <a:r>
                        <a:rPr lang="en-US" sz="10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7394" marR="7394" marT="739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685800" rtl="0" eaLnBrk="1" fontAlgn="ctr" latinLnBrk="0" hangingPunct="1">
                        <a:spcAft>
                          <a:spcPts val="0"/>
                        </a:spcAft>
                      </a:pP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2021/7</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 </a:t>
                      </a: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 </a:t>
                      </a: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2021/7</a:t>
                      </a: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3062699"/>
                  </a:ext>
                </a:extLst>
              </a:tr>
              <a:tr h="476057">
                <a:tc>
                  <a:txBody>
                    <a:bodyPr/>
                    <a:lstStyle/>
                    <a:p>
                      <a:pPr marL="0" algn="l" defTabSz="685800" rtl="0" eaLnBrk="1" fontAlgn="ctr" latinLnBrk="0" hangingPunct="1">
                        <a:spcAft>
                          <a:spcPts val="0"/>
                        </a:spcAft>
                      </a:pP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64-bit </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浮點數乘法器</a:t>
                      </a: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hlinkClick r:id="rId7" action="ppaction://hlinksldjump"/>
                        </a:rPr>
                        <a:t>[8]</a:t>
                      </a: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algn="l" fontAlgn="ct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DIC</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 數位積體電路 課程</a:t>
                      </a:r>
                      <a:endParaRPr 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394" marR="7394" marT="7394"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algn="l" fontAlgn="ctr"/>
                      <a:r>
                        <a:rPr lang="en-US" altLang="zh-TW" sz="1000" u="none" strike="noStrike" dirty="0">
                          <a:effectLst/>
                          <a:latin typeface="微軟正黑體" panose="020B0604030504040204" pitchFamily="34" charset="-120"/>
                          <a:ea typeface="微軟正黑體" panose="020B0604030504040204" pitchFamily="34" charset="-120"/>
                        </a:rPr>
                        <a:t>Synthesis (Genus)</a:t>
                      </a:r>
                      <a:r>
                        <a:rPr lang="zh-TW" altLang="en-US" sz="1000" u="none" strike="noStrike" dirty="0">
                          <a:effectLst/>
                          <a:latin typeface="微軟正黑體" panose="020B0604030504040204" pitchFamily="34" charset="-120"/>
                          <a:ea typeface="微軟正黑體" panose="020B0604030504040204" pitchFamily="34" charset="-120"/>
                        </a:rPr>
                        <a:t> </a:t>
                      </a:r>
                      <a:r>
                        <a:rPr lang="en-US" altLang="zh-TW" sz="1000" u="none" strike="noStrike">
                          <a:effectLst/>
                          <a:latin typeface="微軟正黑體" panose="020B0604030504040204" pitchFamily="34" charset="-120"/>
                          <a:ea typeface="微軟正黑體" panose="020B0604030504040204" pitchFamily="34" charset="-120"/>
                        </a:rPr>
                        <a:t>, APR </a:t>
                      </a:r>
                      <a:r>
                        <a:rPr lang="en-US" altLang="zh-TW" sz="1000" u="none" strike="noStrike" dirty="0">
                          <a:effectLst/>
                          <a:latin typeface="微軟正黑體" panose="020B0604030504040204" pitchFamily="34" charset="-120"/>
                          <a:ea typeface="微軟正黑體" panose="020B0604030504040204" pitchFamily="34" charset="-120"/>
                        </a:rPr>
                        <a:t>(</a:t>
                      </a:r>
                      <a:r>
                        <a:rPr lang="en-US" altLang="zh-TW" sz="1000" u="none" strike="noStrike" dirty="0" err="1">
                          <a:effectLst/>
                          <a:latin typeface="微軟正黑體" panose="020B0604030504040204" pitchFamily="34" charset="-120"/>
                          <a:ea typeface="微軟正黑體" panose="020B0604030504040204" pitchFamily="34" charset="-120"/>
                        </a:rPr>
                        <a:t>Innovus</a:t>
                      </a:r>
                      <a:r>
                        <a:rPr lang="en-US" altLang="zh-TW" sz="1000" u="none" strike="noStrike" dirty="0">
                          <a:effectLst/>
                          <a:latin typeface="微軟正黑體" panose="020B0604030504040204" pitchFamily="34" charset="-120"/>
                          <a:ea typeface="微軟正黑體" panose="020B0604030504040204" pitchFamily="34" charset="-120"/>
                        </a:rPr>
                        <a:t>),</a:t>
                      </a:r>
                    </a:p>
                    <a:p>
                      <a:pPr algn="l" fontAlgn="ctr"/>
                      <a:r>
                        <a:rPr lang="en-US" altLang="zh-TW" sz="1000" u="none" strike="noStrike" dirty="0">
                          <a:effectLst/>
                          <a:latin typeface="微軟正黑體" panose="020B0604030504040204" pitchFamily="34" charset="-120"/>
                          <a:ea typeface="微軟正黑體" panose="020B0604030504040204" pitchFamily="34" charset="-120"/>
                        </a:rPr>
                        <a:t>Verilog, DRC</a:t>
                      </a:r>
                      <a:r>
                        <a:rPr lang="zh-TW" altLang="en-US" sz="1000" u="none" strike="noStrike" dirty="0">
                          <a:effectLst/>
                          <a:latin typeface="微軟正黑體" panose="020B0604030504040204" pitchFamily="34" charset="-120"/>
                          <a:ea typeface="微軟正黑體" panose="020B0604030504040204" pitchFamily="34" charset="-120"/>
                        </a:rPr>
                        <a:t> </a:t>
                      </a:r>
                      <a:r>
                        <a:rPr lang="en-US" altLang="zh-TW" sz="1000" u="none" strike="noStrike" dirty="0">
                          <a:effectLst/>
                          <a:latin typeface="微軟正黑體" panose="020B0604030504040204" pitchFamily="34" charset="-120"/>
                          <a:ea typeface="微軟正黑體" panose="020B0604030504040204" pitchFamily="34" charset="-120"/>
                        </a:rPr>
                        <a:t>&amp;</a:t>
                      </a:r>
                      <a:r>
                        <a:rPr lang="zh-TW" altLang="en-US" sz="1000" u="none" strike="noStrike" dirty="0">
                          <a:effectLst/>
                          <a:latin typeface="微軟正黑體" panose="020B0604030504040204" pitchFamily="34" charset="-120"/>
                          <a:ea typeface="微軟正黑體" panose="020B0604030504040204" pitchFamily="34" charset="-120"/>
                        </a:rPr>
                        <a:t> </a:t>
                      </a:r>
                      <a:r>
                        <a:rPr lang="en-US" altLang="zh-TW" sz="1000" u="none" strike="noStrike" dirty="0">
                          <a:effectLst/>
                          <a:latin typeface="微軟正黑體" panose="020B0604030504040204" pitchFamily="34" charset="-120"/>
                          <a:ea typeface="微軟正黑體" panose="020B0604030504040204" pitchFamily="34" charset="-120"/>
                        </a:rPr>
                        <a:t>LVS</a:t>
                      </a:r>
                      <a:endParaRPr 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394" marR="7394" marT="7394"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2021/2 ~ </a:t>
                      </a: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2021/6</a:t>
                      </a:r>
                    </a:p>
                  </a:txBody>
                  <a:tcPr marL="68580" marR="68580" marT="0"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3714877040"/>
                  </a:ext>
                </a:extLst>
              </a:tr>
              <a:tr h="365101">
                <a:tc>
                  <a:txBody>
                    <a:bodyPr/>
                    <a:lstStyle/>
                    <a:p>
                      <a:pPr marL="0" algn="l" defTabSz="685800" rtl="0" eaLnBrk="1" fontAlgn="ctr" latinLnBrk="0" hangingPunct="1">
                        <a:spcAft>
                          <a:spcPts val="0"/>
                        </a:spcAft>
                      </a:pP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網頁維護 </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華文哲學百科</a:t>
                      </a:r>
                      <a:endParaRPr 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394" marR="7394" marT="739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HTML, JS, PHP, MySQL</a:t>
                      </a:r>
                    </a:p>
                  </a:txBody>
                  <a:tcPr marL="7394" marR="7394" marT="739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2020/1 ~ </a:t>
                      </a: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2021/12</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306728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294753266"/>
              </p:ext>
            </p:extLst>
          </p:nvPr>
        </p:nvGraphicFramePr>
        <p:xfrm>
          <a:off x="1249349" y="571289"/>
          <a:ext cx="3449155" cy="1215390"/>
        </p:xfrm>
        <a:graphic>
          <a:graphicData uri="http://schemas.openxmlformats.org/drawingml/2006/table">
            <a:tbl>
              <a:tblPr>
                <a:tableStyleId>{5C22544A-7EE6-4342-B048-85BDC9FD1C3A}</a:tableStyleId>
              </a:tblPr>
              <a:tblGrid>
                <a:gridCol w="766797">
                  <a:extLst>
                    <a:ext uri="{9D8B030D-6E8A-4147-A177-3AD203B41FA5}">
                      <a16:colId xmlns:a16="http://schemas.microsoft.com/office/drawing/2014/main" val="3401270634"/>
                    </a:ext>
                  </a:extLst>
                </a:gridCol>
                <a:gridCol w="894119">
                  <a:extLst>
                    <a:ext uri="{9D8B030D-6E8A-4147-A177-3AD203B41FA5}">
                      <a16:colId xmlns:a16="http://schemas.microsoft.com/office/drawing/2014/main" val="1490174419"/>
                    </a:ext>
                  </a:extLst>
                </a:gridCol>
                <a:gridCol w="721439">
                  <a:extLst>
                    <a:ext uri="{9D8B030D-6E8A-4147-A177-3AD203B41FA5}">
                      <a16:colId xmlns:a16="http://schemas.microsoft.com/office/drawing/2014/main" val="4239379571"/>
                    </a:ext>
                  </a:extLst>
                </a:gridCol>
                <a:gridCol w="1066800">
                  <a:extLst>
                    <a:ext uri="{9D8B030D-6E8A-4147-A177-3AD203B41FA5}">
                      <a16:colId xmlns:a16="http://schemas.microsoft.com/office/drawing/2014/main" val="2297370572"/>
                    </a:ext>
                  </a:extLst>
                </a:gridCol>
              </a:tblGrid>
              <a:tr h="190800">
                <a:tc>
                  <a:txBody>
                    <a:bodyPr/>
                    <a:lstStyle/>
                    <a:p>
                      <a:pPr algn="l" fontAlgn="ctr"/>
                      <a:r>
                        <a:rPr lang="en-US" altLang="zh-TW" sz="12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Name</a:t>
                      </a:r>
                      <a:endParaRPr lang="zh-TW" altLang="en-US" sz="12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9525" marR="9525" marT="9525" marB="0">
                    <a:lnL w="12700" cmpd="sng">
                      <a:noFill/>
                    </a:lnL>
                    <a:lnR w="12700" cmpd="sng">
                      <a:noFill/>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gridSpan="3">
                  <a:txBody>
                    <a:bodyPr/>
                    <a:lstStyle/>
                    <a:p>
                      <a:pPr algn="l" fontAlgn="ctr"/>
                      <a:r>
                        <a:rPr lang="zh-TW" altLang="en-US" sz="1600" b="1"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鄭采玲</a:t>
                      </a:r>
                    </a:p>
                  </a:txBody>
                  <a:tcPr marL="9525" marR="9525" marT="9525" marB="0">
                    <a:lnL w="12700" cmpd="sng">
                      <a:noFill/>
                    </a:lnL>
                    <a:lnR w="12700" cmpd="sng">
                      <a:noFill/>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116305371"/>
                  </a:ext>
                </a:extLst>
              </a:tr>
              <a:tr h="190800">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altLang="zh-TW" sz="12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Phone</a:t>
                      </a:r>
                    </a:p>
                  </a:txBody>
                  <a:tcPr marL="9525" marR="9525" marT="9525" marB="0">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altLang="zh-TW" sz="12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0987-900-113</a:t>
                      </a:r>
                    </a:p>
                  </a:txBody>
                  <a:tcPr marL="9525" marR="9525" marT="9525" marB="0">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885283521"/>
                  </a:ext>
                </a:extLst>
              </a:tr>
              <a:tr h="190800">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altLang="zh-TW" sz="12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E-mail</a:t>
                      </a:r>
                    </a:p>
                  </a:txBody>
                  <a:tcPr marL="9525" marR="9525" marT="9525" marB="0">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altLang="zh-TW" sz="1200" u="none" strike="noStrike" dirty="0">
                          <a:effectLst/>
                          <a:latin typeface="Times New Roman" panose="02020603050405020304" pitchFamily="18" charset="0"/>
                          <a:ea typeface="微軟正黑體" panose="020B0604030504040204" pitchFamily="34" charset="-120"/>
                          <a:cs typeface="Times New Roman" panose="02020603050405020304" pitchFamily="18" charset="0"/>
                        </a:rPr>
                        <a:t>wendyanime12@gmail.com</a:t>
                      </a:r>
                      <a:endParaRPr lang="en-US" altLang="zh-TW" sz="12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9525" marR="9525" marT="9525" marB="0">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52900127"/>
                  </a:ext>
                </a:extLst>
              </a:tr>
              <a:tr h="190800">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altLang="zh-TW" sz="12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Skills</a:t>
                      </a:r>
                      <a:endParaRPr lang="zh-TW" altLang="en-US" sz="12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9525" marR="9525" marT="9525" marB="0">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sv-SE" altLang="zh-TW" sz="12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C, C++, Python, Verilog, PHP</a:t>
                      </a:r>
                      <a:endParaRPr lang="zh-TW" altLang="en-US" sz="12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9525" marR="9525" marT="9525" marB="0">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090893254"/>
                  </a:ext>
                </a:extLst>
              </a:tr>
              <a:tr h="190800">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altLang="zh-TW" sz="12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College</a:t>
                      </a:r>
                    </a:p>
                  </a:txBody>
                  <a:tcPr marL="9525" marR="9525" marT="9525" marB="0">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zh-TW" altLang="en-US" sz="12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國立中正大學 資工系 四年級</a:t>
                      </a:r>
                      <a:endParaRPr lang="en-US" altLang="zh-TW" sz="12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9525" marR="9525" marT="9525" marB="0">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873016794"/>
                  </a:ext>
                </a:extLst>
              </a:tr>
              <a:tr h="190800">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Average</a:t>
                      </a:r>
                      <a:endParaRPr lang="en-US" altLang="zh-TW" sz="12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9525" marR="9525" marT="9525" marB="0">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93.66/100</a:t>
                      </a:r>
                    </a:p>
                  </a:txBody>
                  <a:tcPr marL="9525" marR="9525" marT="9525" marB="0">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altLang="zh-TW" sz="12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Ranking</a:t>
                      </a:r>
                      <a:endPar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9525" marR="9525" marT="9525" marB="0">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2</a:t>
                      </a:r>
                      <a:r>
                        <a:rPr lang="en-US" altLang="zh-TW" sz="1200" b="0" i="0" u="none" strike="noStrike" baseline="30000" dirty="0">
                          <a:solidFill>
                            <a:srgbClr val="000000"/>
                          </a:solidFill>
                          <a:effectLst/>
                          <a:latin typeface="Times New Roman" panose="02020603050405020304" pitchFamily="18" charset="0"/>
                          <a:ea typeface="+mn-ea"/>
                          <a:cs typeface="Times New Roman" panose="02020603050405020304" pitchFamily="18" charset="0"/>
                        </a:rPr>
                        <a:t>nd</a:t>
                      </a: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/91</a:t>
                      </a:r>
                    </a:p>
                  </a:txBody>
                  <a:tcPr marL="9525" marR="9525" marT="9525" marB="0">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3083033"/>
                  </a:ext>
                </a:extLst>
              </a:tr>
            </a:tbl>
          </a:graphicData>
        </a:graphic>
      </p:graphicFrame>
      <p:sp>
        <p:nvSpPr>
          <p:cNvPr id="26" name="矩形 25">
            <a:extLst>
              <a:ext uri="{FF2B5EF4-FFF2-40B4-BE49-F238E27FC236}">
                <a16:creationId xmlns:a16="http://schemas.microsoft.com/office/drawing/2014/main" id="{41ADA9AC-10E6-44C6-BD15-B4696EA3EF84}"/>
              </a:ext>
            </a:extLst>
          </p:cNvPr>
          <p:cNvSpPr/>
          <p:nvPr/>
        </p:nvSpPr>
        <p:spPr>
          <a:xfrm>
            <a:off x="380996" y="1835292"/>
            <a:ext cx="6236370" cy="315471"/>
          </a:xfrm>
          <a:prstGeom prst="rect">
            <a:avLst/>
          </a:prstGeom>
          <a:noFill/>
          <a:ln w="19050">
            <a:noFill/>
          </a:ln>
        </p:spPr>
        <p:txBody>
          <a:bodyPr wrap="square" lIns="68580" tIns="34290" rIns="68580" bIns="34290">
            <a:spAutoFit/>
          </a:bodyPr>
          <a:lstStyle/>
          <a:p>
            <a:pPr algn="ctr"/>
            <a:r>
              <a:rPr lang="en-US" altLang="zh-TW" sz="1600" b="1" dirty="0">
                <a:ln w="0"/>
                <a:effectLst>
                  <a:outerShdw blurRad="38100" dist="38100" dir="2700000" algn="tl">
                    <a:srgbClr val="000000">
                      <a:alpha val="43137"/>
                    </a:srgbClr>
                  </a:outerShdw>
                </a:effectLst>
                <a:latin typeface="Times New Roman" panose="02020603050405020304" pitchFamily="18" charset="0"/>
                <a:ea typeface="微軟正黑體" panose="020B0604030504040204" pitchFamily="34" charset="-120"/>
                <a:cs typeface="Times New Roman" panose="02020603050405020304" pitchFamily="18" charset="0"/>
              </a:rPr>
              <a:t>Awards</a:t>
            </a:r>
            <a:endParaRPr lang="zh-TW" altLang="en-US" sz="1600" b="1" dirty="0">
              <a:ln w="0"/>
              <a:effectLst>
                <a:outerShdw blurRad="38100" dist="38100" dir="2700000" algn="tl">
                  <a:srgbClr val="000000">
                    <a:alpha val="43137"/>
                  </a:srgbClr>
                </a:outerShdw>
              </a:effectLst>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9" name="矩形 28">
            <a:extLst>
              <a:ext uri="{FF2B5EF4-FFF2-40B4-BE49-F238E27FC236}">
                <a16:creationId xmlns:a16="http://schemas.microsoft.com/office/drawing/2014/main" id="{84B21F60-B408-4D71-A022-A1D084EC74CF}"/>
              </a:ext>
            </a:extLst>
          </p:cNvPr>
          <p:cNvSpPr/>
          <p:nvPr/>
        </p:nvSpPr>
        <p:spPr>
          <a:xfrm>
            <a:off x="380999" y="254041"/>
            <a:ext cx="4286156" cy="315471"/>
          </a:xfrm>
          <a:prstGeom prst="rect">
            <a:avLst/>
          </a:prstGeom>
          <a:noFill/>
          <a:ln w="19050">
            <a:noFill/>
          </a:ln>
        </p:spPr>
        <p:txBody>
          <a:bodyPr wrap="square" lIns="68580" tIns="34290" rIns="68580" bIns="34290">
            <a:spAutoFit/>
          </a:bodyPr>
          <a:lstStyle/>
          <a:p>
            <a:pPr algn="ctr"/>
            <a:r>
              <a:rPr lang="en-US" altLang="zh-TW" sz="1600" b="1" dirty="0">
                <a:ln w="0"/>
                <a:effectLst>
                  <a:outerShdw blurRad="38100" dist="38100" dir="2700000" algn="tl">
                    <a:srgbClr val="000000">
                      <a:alpha val="43137"/>
                    </a:srgbClr>
                  </a:outerShdw>
                </a:effectLst>
                <a:latin typeface="Times New Roman" panose="02020603050405020304" pitchFamily="18" charset="0"/>
                <a:ea typeface="微軟正黑體" panose="020B0604030504040204" pitchFamily="34" charset="-120"/>
                <a:cs typeface="Times New Roman" panose="02020603050405020304" pitchFamily="18" charset="0"/>
              </a:rPr>
              <a:t>Personal Information</a:t>
            </a:r>
            <a:endParaRPr lang="zh-TW" altLang="en-US" sz="1600" b="1" dirty="0">
              <a:ln w="0"/>
              <a:effectLst>
                <a:outerShdw blurRad="38100" dist="38100" dir="2700000" algn="tl">
                  <a:srgbClr val="000000">
                    <a:alpha val="43137"/>
                  </a:srgbClr>
                </a:outerShdw>
              </a:effectLst>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0" name="矩形 29">
            <a:extLst>
              <a:ext uri="{FF2B5EF4-FFF2-40B4-BE49-F238E27FC236}">
                <a16:creationId xmlns:a16="http://schemas.microsoft.com/office/drawing/2014/main" id="{0CC582A9-CBA4-4605-BCF2-1609067E59A6}"/>
              </a:ext>
            </a:extLst>
          </p:cNvPr>
          <p:cNvSpPr/>
          <p:nvPr/>
        </p:nvSpPr>
        <p:spPr>
          <a:xfrm>
            <a:off x="380996" y="4718560"/>
            <a:ext cx="6236370" cy="315471"/>
          </a:xfrm>
          <a:prstGeom prst="rect">
            <a:avLst/>
          </a:prstGeom>
          <a:noFill/>
          <a:ln w="19050">
            <a:noFill/>
          </a:ln>
        </p:spPr>
        <p:txBody>
          <a:bodyPr wrap="square" lIns="68580" tIns="34290" rIns="68580" bIns="34290">
            <a:spAutoFit/>
          </a:bodyPr>
          <a:lstStyle/>
          <a:p>
            <a:pPr algn="ctr"/>
            <a:r>
              <a:rPr lang="en-US" altLang="zh-TW" sz="1600" b="1" dirty="0">
                <a:ln w="0"/>
                <a:effectLst>
                  <a:outerShdw blurRad="38100" dist="38100" dir="2700000" algn="tl">
                    <a:srgbClr val="000000">
                      <a:alpha val="43137"/>
                    </a:srgbClr>
                  </a:outerShdw>
                </a:effectLst>
                <a:latin typeface="Times New Roman" panose="02020603050405020304" pitchFamily="18" charset="0"/>
                <a:ea typeface="微軟正黑體" panose="020B0604030504040204" pitchFamily="34" charset="-120"/>
                <a:cs typeface="Times New Roman" panose="02020603050405020304" pitchFamily="18" charset="0"/>
              </a:rPr>
              <a:t>Experiences</a:t>
            </a:r>
            <a:endParaRPr lang="zh-TW" altLang="en-US" sz="1600" b="1" dirty="0">
              <a:ln w="0"/>
              <a:effectLst>
                <a:outerShdw blurRad="38100" dist="38100" dir="2700000" algn="tl">
                  <a:srgbClr val="000000">
                    <a:alpha val="43137"/>
                  </a:srgbClr>
                </a:outerShdw>
              </a:effectLst>
              <a:latin typeface="Times New Roman" panose="02020603050405020304" pitchFamily="18" charset="0"/>
              <a:ea typeface="微軟正黑體" panose="020B0604030504040204" pitchFamily="34" charset="-12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8B796F0B-0BD8-46C3-BF56-7C4E395E5BC6}"/>
              </a:ext>
            </a:extLst>
          </p:cNvPr>
          <p:cNvGraphicFramePr>
            <a:graphicFrameLocks noGrp="1"/>
          </p:cNvGraphicFramePr>
          <p:nvPr>
            <p:extLst>
              <p:ext uri="{D42A27DB-BD31-4B8C-83A1-F6EECF244321}">
                <p14:modId xmlns:p14="http://schemas.microsoft.com/office/powerpoint/2010/main" val="3569378948"/>
              </p:ext>
            </p:extLst>
          </p:nvPr>
        </p:nvGraphicFramePr>
        <p:xfrm>
          <a:off x="764005" y="2135842"/>
          <a:ext cx="5329990" cy="2523613"/>
        </p:xfrm>
        <a:graphic>
          <a:graphicData uri="http://schemas.openxmlformats.org/drawingml/2006/table">
            <a:tbl>
              <a:tblPr>
                <a:tableStyleId>{5C22544A-7EE6-4342-B048-85BDC9FD1C3A}</a:tableStyleId>
              </a:tblPr>
              <a:tblGrid>
                <a:gridCol w="826065">
                  <a:extLst>
                    <a:ext uri="{9D8B030D-6E8A-4147-A177-3AD203B41FA5}">
                      <a16:colId xmlns:a16="http://schemas.microsoft.com/office/drawing/2014/main" val="2856133249"/>
                    </a:ext>
                  </a:extLst>
                </a:gridCol>
                <a:gridCol w="2611866">
                  <a:extLst>
                    <a:ext uri="{9D8B030D-6E8A-4147-A177-3AD203B41FA5}">
                      <a16:colId xmlns:a16="http://schemas.microsoft.com/office/drawing/2014/main" val="1055704270"/>
                    </a:ext>
                  </a:extLst>
                </a:gridCol>
                <a:gridCol w="1892059">
                  <a:extLst>
                    <a:ext uri="{9D8B030D-6E8A-4147-A177-3AD203B41FA5}">
                      <a16:colId xmlns:a16="http://schemas.microsoft.com/office/drawing/2014/main" val="2017798428"/>
                    </a:ext>
                  </a:extLst>
                </a:gridCol>
              </a:tblGrid>
              <a:tr h="239926">
                <a:tc>
                  <a:txBody>
                    <a:bodyPr/>
                    <a:lstStyle/>
                    <a:p>
                      <a:pPr algn="l" fontAlgn="ctr"/>
                      <a:endPar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017" marR="9017" marT="9017"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zh-TW" altLang="en-US" sz="1200" b="1" u="none" strike="noStrike" dirty="0">
                          <a:effectLst/>
                          <a:latin typeface="微軟正黑體" panose="020B0604030504040204" pitchFamily="34" charset="-120"/>
                          <a:ea typeface="微軟正黑體" panose="020B0604030504040204" pitchFamily="34" charset="-120"/>
                        </a:rPr>
                        <a:t>　　　獲獎項目</a:t>
                      </a:r>
                      <a:endPar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017" marR="9017" marT="9017"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zh-TW" altLang="en-US" sz="1200" b="1" u="none" strike="noStrike" dirty="0">
                          <a:effectLst/>
                          <a:latin typeface="微軟正黑體" panose="020B0604030504040204" pitchFamily="34" charset="-120"/>
                          <a:ea typeface="微軟正黑體" panose="020B0604030504040204" pitchFamily="34" charset="-120"/>
                        </a:rPr>
                        <a:t>　　獲獎名次</a:t>
                      </a:r>
                      <a:endPar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017" marR="9017" marT="9017"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3434723"/>
                  </a:ext>
                </a:extLst>
              </a:tr>
              <a:tr h="208023">
                <a:tc>
                  <a:txBody>
                    <a:bodyPr/>
                    <a:lstStyle/>
                    <a:p>
                      <a:pPr marL="0" algn="l" defTabSz="685800" rtl="0" eaLnBrk="1" fontAlgn="ctr" latinLnBrk="0" hangingPunct="1">
                        <a:spcAft>
                          <a:spcPts val="0"/>
                        </a:spcAft>
                      </a:pP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marL="0" algn="l" defTabSz="685800" rtl="0" eaLnBrk="1" fontAlgn="ctr" latinLnBrk="0" hangingPunct="1">
                        <a:spcAft>
                          <a:spcPts val="0"/>
                        </a:spcAft>
                      </a:pP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108</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 學年度 上學期書卷獎</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marL="0" algn="l" defTabSz="685800" rtl="0" eaLnBrk="1" fontAlgn="ctr" latinLnBrk="0" hangingPunct="1">
                        <a:spcAft>
                          <a:spcPts val="0"/>
                        </a:spcAft>
                      </a:pP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第一名 平均 </a:t>
                      </a: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95.63</a:t>
                      </a: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2939004513"/>
                  </a:ext>
                </a:extLst>
              </a:tr>
              <a:tr h="208023">
                <a:tc>
                  <a:txBody>
                    <a:bodyPr/>
                    <a:lstStyle/>
                    <a:p>
                      <a:pPr marL="0" algn="l" defTabSz="685800" rtl="0" eaLnBrk="1" fontAlgn="ctr" latinLnBrk="0" hangingPunct="1">
                        <a:spcAft>
                          <a:spcPts val="0"/>
                        </a:spcAft>
                      </a:pP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spcAft>
                          <a:spcPts val="0"/>
                        </a:spcAft>
                      </a:pP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108</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 學年度 下學期書卷獎</a:t>
                      </a: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spcAft>
                          <a:spcPts val="0"/>
                        </a:spcAft>
                      </a:pP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第二名 平均 </a:t>
                      </a: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93.4</a:t>
                      </a: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4982693"/>
                  </a:ext>
                </a:extLst>
              </a:tr>
              <a:tr h="208023">
                <a:tc>
                  <a:txBody>
                    <a:bodyPr/>
                    <a:lstStyle/>
                    <a:p>
                      <a:pPr marL="0" algn="l" defTabSz="685800" rtl="0" eaLnBrk="1" fontAlgn="ctr" latinLnBrk="0" hangingPunct="1">
                        <a:spcAft>
                          <a:spcPts val="0"/>
                        </a:spcAft>
                      </a:pP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marL="0" algn="l" defTabSz="685800" rtl="0" eaLnBrk="1" fontAlgn="ctr" latinLnBrk="0" hangingPunct="1">
                        <a:spcAft>
                          <a:spcPts val="0"/>
                        </a:spcAft>
                      </a:pP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108 </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年</a:t>
                      </a: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*CCPC</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中區程式競賽</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marL="0" algn="l" defTabSz="685800" rtl="0" eaLnBrk="1" fontAlgn="ctr" latinLnBrk="0" hangingPunct="1">
                        <a:spcAft>
                          <a:spcPts val="0"/>
                        </a:spcAft>
                      </a:pP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佳作</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3240316005"/>
                  </a:ext>
                </a:extLst>
              </a:tr>
              <a:tr h="208023">
                <a:tc>
                  <a:txBody>
                    <a:bodyPr/>
                    <a:lstStyle/>
                    <a:p>
                      <a:pPr marL="0" algn="l" defTabSz="685800" rtl="0" eaLnBrk="1" fontAlgn="ctr" latinLnBrk="0" hangingPunct="1">
                        <a:spcAft>
                          <a:spcPts val="0"/>
                        </a:spcAft>
                      </a:pP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spcAft>
                          <a:spcPts val="0"/>
                        </a:spcAft>
                      </a:pP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109 </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年</a:t>
                      </a: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*NCPC</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全國大專電腦軟體設計競賽</a:t>
                      </a: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spcAft>
                          <a:spcPts val="0"/>
                        </a:spcAft>
                      </a:pP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佳作</a:t>
                      </a:r>
                    </a:p>
                  </a:txBody>
                  <a:tcPr marL="68580" marR="68580" marT="0"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1528323"/>
                  </a:ext>
                </a:extLst>
              </a:tr>
              <a:tr h="208023">
                <a:tc>
                  <a:txBody>
                    <a:bodyPr/>
                    <a:lstStyle/>
                    <a:p>
                      <a:pPr marL="0" algn="l" defTabSz="685800" rtl="0" eaLnBrk="1" fontAlgn="ctr" latinLnBrk="0" hangingPunct="1">
                        <a:spcAft>
                          <a:spcPts val="0"/>
                        </a:spcAft>
                      </a:pP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marL="0" algn="l" defTabSz="685800" rtl="0" eaLnBrk="1" fontAlgn="ctr" latinLnBrk="0" hangingPunct="1">
                        <a:spcAft>
                          <a:spcPts val="0"/>
                        </a:spcAft>
                      </a:pP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109 </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年 </a:t>
                      </a: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CCPC</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中區程式競賽</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tc>
                  <a:txBody>
                    <a:bodyPr/>
                    <a:lstStyle/>
                    <a:p>
                      <a:pPr marL="0" algn="l" defTabSz="685800" rtl="0" eaLnBrk="1" fontAlgn="ctr" latinLnBrk="0" hangingPunct="1">
                        <a:spcAft>
                          <a:spcPts val="0"/>
                        </a:spcAft>
                      </a:pP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第一名</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2229917933"/>
                  </a:ext>
                </a:extLst>
              </a:tr>
              <a:tr h="208023">
                <a:tc>
                  <a:txBody>
                    <a:bodyPr/>
                    <a:lstStyle/>
                    <a:p>
                      <a:pPr marL="0" algn="l" defTabSz="685800" rtl="0" eaLnBrk="1" fontAlgn="ctr" latinLnBrk="0" hangingPunct="1">
                        <a:spcAft>
                          <a:spcPts val="0"/>
                        </a:spcAft>
                      </a:pP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spcAft>
                          <a:spcPts val="0"/>
                        </a:spcAft>
                      </a:pP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110 </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年 </a:t>
                      </a: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NCPC</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全國大專電腦軟體設計競賽</a:t>
                      </a: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spcAft>
                          <a:spcPts val="0"/>
                        </a:spcAft>
                      </a:pP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第四名</a:t>
                      </a: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南區第一</a:t>
                      </a: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a:t>
                      </a: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506925"/>
                  </a:ext>
                </a:extLst>
              </a:tr>
              <a:tr h="208023">
                <a:tc>
                  <a:txBody>
                    <a:bodyPr/>
                    <a:lstStyle/>
                    <a:p>
                      <a:pPr marL="0" algn="l" defTabSz="685800" rtl="0" eaLnBrk="1" fontAlgn="ctr" latinLnBrk="0" hangingPunct="1">
                        <a:spcAft>
                          <a:spcPts val="0"/>
                        </a:spcAft>
                      </a:pP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l" defTabSz="685800" rtl="0" eaLnBrk="1" fontAlgn="ctr" latinLnBrk="0" hangingPunct="1">
                        <a:spcAft>
                          <a:spcPts val="0"/>
                        </a:spcAft>
                      </a:pP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110 </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年</a:t>
                      </a: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*ICPC </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國際大學生程式競賽</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l" defTabSz="685800" rtl="0" eaLnBrk="1" fontAlgn="ctr" latinLnBrk="0" hangingPunct="1">
                        <a:spcAft>
                          <a:spcPts val="0"/>
                        </a:spcAft>
                      </a:pP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銀牌</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1799554201"/>
                  </a:ext>
                </a:extLst>
              </a:tr>
              <a:tr h="208023">
                <a:tc>
                  <a:txBody>
                    <a:bodyPr/>
                    <a:lstStyle/>
                    <a:p>
                      <a:pPr marL="0" algn="l" defTabSz="685800" rtl="0" eaLnBrk="1" fontAlgn="ctr" latinLnBrk="0" hangingPunct="1">
                        <a:spcAft>
                          <a:spcPts val="0"/>
                        </a:spcAft>
                      </a:pP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spcAft>
                          <a:spcPts val="0"/>
                        </a:spcAft>
                      </a:pP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110 </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年 </a:t>
                      </a: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CCPC </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中區程式競賽</a:t>
                      </a: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spcAft>
                          <a:spcPts val="0"/>
                        </a:spcAft>
                      </a:pP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第二名</a:t>
                      </a:r>
                    </a:p>
                  </a:txBody>
                  <a:tcPr marL="68580" marR="68580" marT="0"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4682944"/>
                  </a:ext>
                </a:extLst>
              </a:tr>
              <a:tr h="208023">
                <a:tc>
                  <a:txBody>
                    <a:bodyPr/>
                    <a:lstStyle/>
                    <a:p>
                      <a:pPr marL="0" algn="l" defTabSz="685800" rtl="0" eaLnBrk="1" fontAlgn="ctr" latinLnBrk="0" hangingPunct="1">
                        <a:spcAft>
                          <a:spcPts val="0"/>
                        </a:spcAft>
                      </a:pPr>
                      <a:endPar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l" defTabSz="685800" rtl="0" eaLnBrk="1" fontAlgn="ctr" latinLnBrk="0" hangingPunct="1">
                        <a:spcAft>
                          <a:spcPts val="0"/>
                        </a:spcAft>
                      </a:pPr>
                      <a:r>
                        <a:rPr 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110</a:t>
                      </a: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 學年度 上學期書卷獎</a:t>
                      </a: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l" defTabSz="685800" rtl="0" eaLnBrk="1" fontAlgn="ctr" latinLnBrk="0" hangingPunct="1">
                        <a:spcAft>
                          <a:spcPts val="0"/>
                        </a:spcAft>
                      </a:pPr>
                      <a:r>
                        <a:rPr lang="zh-TW" altLang="en-US"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第二名 平均 </a:t>
                      </a:r>
                      <a:r>
                        <a:rPr lang="en-US" altLang="zh-TW" sz="1000" u="none" strike="noStrike" kern="1200" dirty="0">
                          <a:solidFill>
                            <a:schemeClr val="dk1"/>
                          </a:solidFill>
                          <a:effectLst/>
                          <a:latin typeface="微軟正黑體" panose="020B0604030504040204" pitchFamily="34" charset="-120"/>
                          <a:ea typeface="微軟正黑體" panose="020B0604030504040204" pitchFamily="34" charset="-120"/>
                          <a:cs typeface="+mn-cs"/>
                        </a:rPr>
                        <a:t>95.69</a:t>
                      </a:r>
                    </a:p>
                  </a:txBody>
                  <a:tcPr marL="68580" marR="68580" marT="0"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58916714"/>
                  </a:ext>
                </a:extLst>
              </a:tr>
              <a:tr h="208023">
                <a:tc gridSpan="2">
                  <a:txBody>
                    <a:bodyPr/>
                    <a:lstStyle/>
                    <a:p>
                      <a:r>
                        <a:rPr lang="en-US" altLang="zh-TW" sz="900" kern="1200" dirty="0">
                          <a:solidFill>
                            <a:schemeClr val="dk1"/>
                          </a:solidFill>
                          <a:effectLst/>
                          <a:latin typeface="Times New Roman" panose="02020603050405020304" pitchFamily="18" charset="0"/>
                          <a:ea typeface="+mn-ea"/>
                          <a:cs typeface="Times New Roman" panose="02020603050405020304" pitchFamily="18" charset="0"/>
                        </a:rPr>
                        <a:t>*CCPC = Central College Programming Competition</a:t>
                      </a:r>
                      <a:endParaRPr lang="zh-TW" altLang="zh-TW" sz="900" kern="1200" dirty="0">
                        <a:solidFill>
                          <a:schemeClr val="dk1"/>
                        </a:solidFill>
                        <a:effectLst/>
                        <a:latin typeface="Times New Roman" panose="02020603050405020304" pitchFamily="18" charset="0"/>
                        <a:ea typeface="+mn-ea"/>
                        <a:cs typeface="Times New Roman" panose="02020603050405020304" pitchFamily="18" charset="0"/>
                      </a:endParaRPr>
                    </a:p>
                    <a:p>
                      <a:r>
                        <a:rPr lang="en-US" altLang="zh-TW" sz="900" kern="1200" dirty="0">
                          <a:solidFill>
                            <a:schemeClr val="dk1"/>
                          </a:solidFill>
                          <a:effectLst/>
                          <a:latin typeface="Times New Roman" panose="02020603050405020304" pitchFamily="18" charset="0"/>
                          <a:ea typeface="+mn-ea"/>
                          <a:cs typeface="Times New Roman" panose="02020603050405020304" pitchFamily="18" charset="0"/>
                        </a:rPr>
                        <a:t>*NCPC = National Collegiate Programming Contest</a:t>
                      </a:r>
                      <a:endParaRPr lang="zh-TW" altLang="zh-TW" sz="900" kern="1200" dirty="0">
                        <a:solidFill>
                          <a:schemeClr val="dk1"/>
                        </a:solidFill>
                        <a:effectLst/>
                        <a:latin typeface="Times New Roman" panose="02020603050405020304" pitchFamily="18" charset="0"/>
                        <a:ea typeface="+mn-ea"/>
                        <a:cs typeface="Times New Roman" panose="02020603050405020304" pitchFamily="18" charset="0"/>
                      </a:endParaRPr>
                    </a:p>
                    <a:p>
                      <a:r>
                        <a:rPr lang="en-US" altLang="zh-TW" sz="900" kern="1200" dirty="0">
                          <a:solidFill>
                            <a:schemeClr val="dk1"/>
                          </a:solidFill>
                          <a:effectLst/>
                          <a:latin typeface="Times New Roman" panose="02020603050405020304" pitchFamily="18" charset="0"/>
                          <a:ea typeface="+mn-ea"/>
                          <a:cs typeface="Times New Roman" panose="02020603050405020304" pitchFamily="18" charset="0"/>
                        </a:rPr>
                        <a:t>*ICPC = International Collegiate Programming Contest</a:t>
                      </a:r>
                      <a:endParaRPr lang="zh-TW" altLang="zh-TW" sz="9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zh-TW" sz="90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spcAft>
                          <a:spcPts val="0"/>
                        </a:spcAft>
                      </a:pPr>
                      <a:endParaRPr lang="zh-TW" altLang="en-US" sz="1100" u="none" strike="noStrike"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8224784"/>
                  </a:ext>
                </a:extLst>
              </a:tr>
            </a:tbl>
          </a:graphicData>
        </a:graphic>
      </p:graphicFrame>
      <p:pic>
        <p:nvPicPr>
          <p:cNvPr id="1026" name="Picture 2" descr="https://lh3.googleusercontent.com/Crbe5TaabuK79u052bDm4Q7A0HpB4b-Beldj7xC38Z1tFS_peu2ttm-mToSzJABTryITVG0R0uO09i6EqY28vjXpnn54bm7PW00at_M8odmiq4-GzmBnQteDbTUZPKWWDc4JE7NDbgDPfC8vQrOkYozdt2PHe8rEM8INmXTOJS0kduf361bL9egmHobbBpQnfYQqKKkuyohWKNZQrPVQ4i5NpDdj14_Q_iEt_30ImXaZYy4-UeIIzeDYfpoH8OCNZqwF_r1BwQxsEhH2Ll3Pxh27sM-VfZVysN37h-ZTAjLUr6ESroh5EbK1EwRARqoS1mY9DtdIvMW3RYJBsMsjSRzbyXZg_Y3Fd0TpyigNuga7uaNnNZxBI8ytfe3Re0U1MStSdiKfJjXia7dm3vdwrCvKyk101xtYbutAUR14iRJULgTXgioxSSSFtf7hPvS-qp7TfqEc36EqHNmZrsmJ-TPqfD0mU0HiIV9R6Kfas1Af8a0peEM77KZqZl2RxX3wkmW8ZIAEnnqtx3JwylSefqVIWoypgg64Mkd9-gxeEzJYKABR6pt9s2M3S9IOEqeD_TxdDhDFcnxexiIkZnc5krBO9JwNHqRd9qtcteCIVaCJIcsORNL6wMyRTLVqoGVsC4kGEnZiYGgUIsqjXS820bVxBc1Xij0bIMR5fqLbxalTuQ9oDhnnY5ac0noZYflEy29CXPQR6MMnukuHQzs_Qb0=w703-h937-no?authuser=1">
            <a:extLst>
              <a:ext uri="{FF2B5EF4-FFF2-40B4-BE49-F238E27FC236}">
                <a16:creationId xmlns:a16="http://schemas.microsoft.com/office/drawing/2014/main" id="{E54F8F10-2E5A-4B3A-A5E6-7618EC53B60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106" r="15143" b="14821"/>
          <a:stretch/>
        </p:blipFill>
        <p:spPr bwMode="auto">
          <a:xfrm>
            <a:off x="4667155" y="271754"/>
            <a:ext cx="1258586" cy="1747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178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4C4091B-A856-438D-BEAF-CE2CCA672A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29" y="0"/>
            <a:ext cx="6826141" cy="9906000"/>
          </a:xfrm>
          <a:prstGeom prst="rect">
            <a:avLst/>
          </a:prstGeom>
        </p:spPr>
      </p:pic>
      <p:sp>
        <p:nvSpPr>
          <p:cNvPr id="24" name="矩形 23"/>
          <p:cNvSpPr/>
          <p:nvPr/>
        </p:nvSpPr>
        <p:spPr>
          <a:xfrm rot="16200000">
            <a:off x="3797021" y="-2399654"/>
            <a:ext cx="477838" cy="5661323"/>
          </a:xfrm>
          <a:prstGeom prst="rect">
            <a:avLst/>
          </a:prstGeom>
          <a:gradFill>
            <a:gsLst>
              <a:gs pos="0">
                <a:schemeClr val="bg1"/>
              </a:gs>
              <a:gs pos="100000">
                <a:schemeClr val="accent1">
                  <a:lumMod val="45000"/>
                  <a:lumOff val="55000"/>
                </a:schemeClr>
              </a:gs>
              <a:gs pos="100000">
                <a:schemeClr val="accent1">
                  <a:lumMod val="45000"/>
                  <a:lumOff val="55000"/>
                </a:schemeClr>
              </a:gs>
              <a:gs pos="99000">
                <a:srgbClr val="C2C2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TW" altLang="en-US" sz="1350" dirty="0"/>
          </a:p>
        </p:txBody>
      </p:sp>
      <p:sp>
        <p:nvSpPr>
          <p:cNvPr id="80" name="矩形 79">
            <a:extLst>
              <a:ext uri="{FF2B5EF4-FFF2-40B4-BE49-F238E27FC236}">
                <a16:creationId xmlns:a16="http://schemas.microsoft.com/office/drawing/2014/main" id="{B3EF001E-2285-46AD-8747-F4397C92E6B5}"/>
              </a:ext>
            </a:extLst>
          </p:cNvPr>
          <p:cNvSpPr/>
          <p:nvPr/>
        </p:nvSpPr>
        <p:spPr>
          <a:xfrm>
            <a:off x="1391013" y="174311"/>
            <a:ext cx="4425486" cy="500137"/>
          </a:xfrm>
          <a:prstGeom prst="rect">
            <a:avLst/>
          </a:prstGeom>
          <a:noFill/>
          <a:ln w="19050">
            <a:noFill/>
          </a:ln>
        </p:spPr>
        <p:txBody>
          <a:bodyPr wrap="square" lIns="68580" tIns="34290" rIns="68580" bIns="34290">
            <a:spAutoFit/>
          </a:bodyPr>
          <a:lstStyle/>
          <a:p>
            <a:r>
              <a:rPr lang="zh-TW" altLang="en-US" sz="2800" b="1" dirty="0">
                <a:ln w="0"/>
                <a:latin typeface="微軟正黑體" panose="020B0604030504040204" pitchFamily="34" charset="-120"/>
                <a:ea typeface="微軟正黑體" panose="020B0604030504040204" pitchFamily="34" charset="-120"/>
              </a:rPr>
              <a:t>成績單</a:t>
            </a:r>
          </a:p>
        </p:txBody>
      </p:sp>
      <p:sp>
        <p:nvSpPr>
          <p:cNvPr id="4" name="矩形 3">
            <a:extLst>
              <a:ext uri="{FF2B5EF4-FFF2-40B4-BE49-F238E27FC236}">
                <a16:creationId xmlns:a16="http://schemas.microsoft.com/office/drawing/2014/main" id="{4016603D-1376-4FD8-90EA-FAF750338421}"/>
              </a:ext>
            </a:extLst>
          </p:cNvPr>
          <p:cNvSpPr/>
          <p:nvPr/>
        </p:nvSpPr>
        <p:spPr>
          <a:xfrm>
            <a:off x="276221" y="3268424"/>
            <a:ext cx="2558419" cy="177800"/>
          </a:xfrm>
          <a:prstGeom prst="rect">
            <a:avLst/>
          </a:prstGeom>
          <a:solidFill>
            <a:schemeClr val="accent4">
              <a:alpha val="26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8" name="矩形 7">
            <a:extLst>
              <a:ext uri="{FF2B5EF4-FFF2-40B4-BE49-F238E27FC236}">
                <a16:creationId xmlns:a16="http://schemas.microsoft.com/office/drawing/2014/main" id="{6E1A35BD-2E54-4BA8-A682-344FF2A1CF38}"/>
              </a:ext>
            </a:extLst>
          </p:cNvPr>
          <p:cNvSpPr/>
          <p:nvPr/>
        </p:nvSpPr>
        <p:spPr>
          <a:xfrm>
            <a:off x="276221" y="7757160"/>
            <a:ext cx="3067051" cy="755637"/>
          </a:xfrm>
          <a:prstGeom prst="rect">
            <a:avLst/>
          </a:prstGeom>
          <a:solidFill>
            <a:schemeClr val="accent4">
              <a:alpha val="26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10" name="矩形 9">
            <a:extLst>
              <a:ext uri="{FF2B5EF4-FFF2-40B4-BE49-F238E27FC236}">
                <a16:creationId xmlns:a16="http://schemas.microsoft.com/office/drawing/2014/main" id="{0ACC201D-0716-403E-9CC9-9E0D0366FABC}"/>
              </a:ext>
            </a:extLst>
          </p:cNvPr>
          <p:cNvSpPr/>
          <p:nvPr/>
        </p:nvSpPr>
        <p:spPr>
          <a:xfrm>
            <a:off x="3343275" y="5052060"/>
            <a:ext cx="2562225" cy="313690"/>
          </a:xfrm>
          <a:prstGeom prst="rect">
            <a:avLst/>
          </a:prstGeom>
          <a:solidFill>
            <a:schemeClr val="accent4">
              <a:alpha val="26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11" name="矩形 10">
            <a:extLst>
              <a:ext uri="{FF2B5EF4-FFF2-40B4-BE49-F238E27FC236}">
                <a16:creationId xmlns:a16="http://schemas.microsoft.com/office/drawing/2014/main" id="{9E20A579-8E14-45AB-BE86-2652945F4A8F}"/>
              </a:ext>
            </a:extLst>
          </p:cNvPr>
          <p:cNvSpPr/>
          <p:nvPr/>
        </p:nvSpPr>
        <p:spPr>
          <a:xfrm>
            <a:off x="276221" y="3446224"/>
            <a:ext cx="3067051" cy="177800"/>
          </a:xfrm>
          <a:prstGeom prst="rect">
            <a:avLst/>
          </a:prstGeom>
          <a:solidFill>
            <a:schemeClr val="accent4">
              <a:alpha val="26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AF6AC580-B6C4-48DD-84C3-63BCFAE8C5B7}"/>
              </a:ext>
            </a:extLst>
          </p:cNvPr>
          <p:cNvSpPr/>
          <p:nvPr/>
        </p:nvSpPr>
        <p:spPr>
          <a:xfrm>
            <a:off x="3343275" y="6200775"/>
            <a:ext cx="3052763" cy="360680"/>
          </a:xfrm>
          <a:prstGeom prst="rect">
            <a:avLst/>
          </a:prstGeom>
          <a:solidFill>
            <a:schemeClr val="accent4">
              <a:alpha val="26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12" name="矩形 11">
            <a:extLst>
              <a:ext uri="{FF2B5EF4-FFF2-40B4-BE49-F238E27FC236}">
                <a16:creationId xmlns:a16="http://schemas.microsoft.com/office/drawing/2014/main" id="{C9B45BCA-E698-431F-8FFC-55C6EF9E26B9}"/>
              </a:ext>
            </a:extLst>
          </p:cNvPr>
          <p:cNvSpPr/>
          <p:nvPr/>
        </p:nvSpPr>
        <p:spPr>
          <a:xfrm>
            <a:off x="285108" y="9243036"/>
            <a:ext cx="3143891" cy="177800"/>
          </a:xfrm>
          <a:prstGeom prst="rect">
            <a:avLst/>
          </a:prstGeom>
          <a:solidFill>
            <a:schemeClr val="accent4">
              <a:alpha val="26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13" name="矩形 12">
            <a:extLst>
              <a:ext uri="{FF2B5EF4-FFF2-40B4-BE49-F238E27FC236}">
                <a16:creationId xmlns:a16="http://schemas.microsoft.com/office/drawing/2014/main" id="{405382EA-DC32-4214-A9AB-D786F8ACFBB4}"/>
              </a:ext>
            </a:extLst>
          </p:cNvPr>
          <p:cNvSpPr/>
          <p:nvPr/>
        </p:nvSpPr>
        <p:spPr>
          <a:xfrm>
            <a:off x="276221" y="7317093"/>
            <a:ext cx="3143891" cy="177800"/>
          </a:xfrm>
          <a:prstGeom prst="rect">
            <a:avLst/>
          </a:prstGeom>
          <a:solidFill>
            <a:schemeClr val="accent4">
              <a:alpha val="26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15" name="矩形 14">
            <a:extLst>
              <a:ext uri="{FF2B5EF4-FFF2-40B4-BE49-F238E27FC236}">
                <a16:creationId xmlns:a16="http://schemas.microsoft.com/office/drawing/2014/main" id="{A63B84A2-E880-4ED5-84AA-E981BA06C438}"/>
              </a:ext>
            </a:extLst>
          </p:cNvPr>
          <p:cNvSpPr/>
          <p:nvPr/>
        </p:nvSpPr>
        <p:spPr>
          <a:xfrm>
            <a:off x="276220" y="4024062"/>
            <a:ext cx="3067051" cy="177800"/>
          </a:xfrm>
          <a:prstGeom prst="rect">
            <a:avLst/>
          </a:prstGeom>
          <a:solidFill>
            <a:schemeClr val="accent4">
              <a:alpha val="26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374460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D159872-8178-4195-BBAF-4B2F67E079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925" y="841902"/>
            <a:ext cx="6132176" cy="9064098"/>
          </a:xfrm>
          <a:prstGeom prst="rect">
            <a:avLst/>
          </a:prstGeom>
        </p:spPr>
      </p:pic>
      <p:sp>
        <p:nvSpPr>
          <p:cNvPr id="24" name="矩形 23"/>
          <p:cNvSpPr/>
          <p:nvPr/>
        </p:nvSpPr>
        <p:spPr>
          <a:xfrm rot="16200000">
            <a:off x="3797021" y="-2399654"/>
            <a:ext cx="477838" cy="5661323"/>
          </a:xfrm>
          <a:prstGeom prst="rect">
            <a:avLst/>
          </a:prstGeom>
          <a:gradFill>
            <a:gsLst>
              <a:gs pos="0">
                <a:schemeClr val="bg1"/>
              </a:gs>
              <a:gs pos="100000">
                <a:schemeClr val="accent1">
                  <a:lumMod val="45000"/>
                  <a:lumOff val="55000"/>
                </a:schemeClr>
              </a:gs>
              <a:gs pos="100000">
                <a:schemeClr val="accent1">
                  <a:lumMod val="45000"/>
                  <a:lumOff val="55000"/>
                </a:schemeClr>
              </a:gs>
              <a:gs pos="99000">
                <a:srgbClr val="C2C2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TW" altLang="en-US" sz="1350" dirty="0"/>
          </a:p>
        </p:txBody>
      </p:sp>
      <p:sp>
        <p:nvSpPr>
          <p:cNvPr id="80" name="矩形 79">
            <a:extLst>
              <a:ext uri="{FF2B5EF4-FFF2-40B4-BE49-F238E27FC236}">
                <a16:creationId xmlns:a16="http://schemas.microsoft.com/office/drawing/2014/main" id="{B3EF001E-2285-46AD-8747-F4397C92E6B5}"/>
              </a:ext>
            </a:extLst>
          </p:cNvPr>
          <p:cNvSpPr/>
          <p:nvPr/>
        </p:nvSpPr>
        <p:spPr>
          <a:xfrm>
            <a:off x="1391013" y="174311"/>
            <a:ext cx="4425486" cy="500137"/>
          </a:xfrm>
          <a:prstGeom prst="rect">
            <a:avLst/>
          </a:prstGeom>
          <a:noFill/>
          <a:ln w="19050">
            <a:noFill/>
          </a:ln>
        </p:spPr>
        <p:txBody>
          <a:bodyPr wrap="square" lIns="68580" tIns="34290" rIns="68580" bIns="34290">
            <a:spAutoFit/>
          </a:bodyPr>
          <a:lstStyle/>
          <a:p>
            <a:r>
              <a:rPr lang="zh-TW" altLang="en-US" sz="2800" b="1" dirty="0">
                <a:ln w="0"/>
                <a:latin typeface="微軟正黑體" panose="020B0604030504040204" pitchFamily="34" charset="-120"/>
                <a:ea typeface="微軟正黑體" panose="020B0604030504040204" pitchFamily="34" charset="-120"/>
              </a:rPr>
              <a:t>排名</a:t>
            </a:r>
          </a:p>
        </p:txBody>
      </p:sp>
    </p:spTree>
    <p:extLst>
      <p:ext uri="{BB962C8B-B14F-4D97-AF65-F5344CB8AC3E}">
        <p14:creationId xmlns:p14="http://schemas.microsoft.com/office/powerpoint/2010/main" val="4210853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rot="16200000">
            <a:off x="3797021" y="-2399654"/>
            <a:ext cx="477838" cy="5661323"/>
          </a:xfrm>
          <a:prstGeom prst="rect">
            <a:avLst/>
          </a:prstGeom>
          <a:gradFill>
            <a:gsLst>
              <a:gs pos="0">
                <a:schemeClr val="bg1"/>
              </a:gs>
              <a:gs pos="100000">
                <a:schemeClr val="accent1">
                  <a:lumMod val="45000"/>
                  <a:lumOff val="55000"/>
                </a:schemeClr>
              </a:gs>
              <a:gs pos="100000">
                <a:schemeClr val="accent1">
                  <a:lumMod val="45000"/>
                  <a:lumOff val="55000"/>
                </a:schemeClr>
              </a:gs>
              <a:gs pos="99000">
                <a:srgbClr val="C2C2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TW" altLang="en-US" sz="1350" dirty="0"/>
          </a:p>
        </p:txBody>
      </p:sp>
      <p:sp>
        <p:nvSpPr>
          <p:cNvPr id="80" name="矩形 79">
            <a:extLst>
              <a:ext uri="{FF2B5EF4-FFF2-40B4-BE49-F238E27FC236}">
                <a16:creationId xmlns:a16="http://schemas.microsoft.com/office/drawing/2014/main" id="{B3EF001E-2285-46AD-8747-F4397C92E6B5}"/>
              </a:ext>
            </a:extLst>
          </p:cNvPr>
          <p:cNvSpPr/>
          <p:nvPr/>
        </p:nvSpPr>
        <p:spPr>
          <a:xfrm>
            <a:off x="1391013" y="174311"/>
            <a:ext cx="4425486" cy="500137"/>
          </a:xfrm>
          <a:prstGeom prst="rect">
            <a:avLst/>
          </a:prstGeom>
          <a:noFill/>
          <a:ln w="19050">
            <a:noFill/>
          </a:ln>
        </p:spPr>
        <p:txBody>
          <a:bodyPr wrap="square" lIns="68580" tIns="34290" rIns="68580" bIns="34290">
            <a:spAutoFit/>
          </a:bodyPr>
          <a:lstStyle/>
          <a:p>
            <a:r>
              <a:rPr lang="en-US" altLang="zh-TW" sz="2800" b="1" dirty="0">
                <a:ln w="0"/>
                <a:latin typeface="微軟正黑體" panose="020B0604030504040204" pitchFamily="34" charset="-120"/>
                <a:ea typeface="微軟正黑體" panose="020B0604030504040204" pitchFamily="34" charset="-120"/>
              </a:rPr>
              <a:t>ICPC</a:t>
            </a:r>
            <a:r>
              <a:rPr lang="zh-TW" altLang="en-US" sz="2800" b="1" dirty="0">
                <a:ln w="0"/>
                <a:latin typeface="微軟正黑體" panose="020B0604030504040204" pitchFamily="34" charset="-120"/>
                <a:ea typeface="微軟正黑體" panose="020B0604030504040204" pitchFamily="34" charset="-120"/>
              </a:rPr>
              <a:t> 銀牌</a:t>
            </a:r>
          </a:p>
        </p:txBody>
      </p:sp>
      <p:pic>
        <p:nvPicPr>
          <p:cNvPr id="2" name="圖片 1">
            <a:extLst>
              <a:ext uri="{FF2B5EF4-FFF2-40B4-BE49-F238E27FC236}">
                <a16:creationId xmlns:a16="http://schemas.microsoft.com/office/drawing/2014/main" id="{0CADD18C-578C-4F65-BB88-51D9B7A7C1F1}"/>
              </a:ext>
            </a:extLst>
          </p:cNvPr>
          <p:cNvPicPr>
            <a:picLocks noChangeAspect="1"/>
          </p:cNvPicPr>
          <p:nvPr/>
        </p:nvPicPr>
        <p:blipFill>
          <a:blip r:embed="rId2"/>
          <a:stretch>
            <a:fillRect/>
          </a:stretch>
        </p:blipFill>
        <p:spPr>
          <a:xfrm>
            <a:off x="300859" y="847152"/>
            <a:ext cx="6256281" cy="8884537"/>
          </a:xfrm>
          <a:prstGeom prst="rect">
            <a:avLst/>
          </a:prstGeom>
        </p:spPr>
      </p:pic>
    </p:spTree>
    <p:extLst>
      <p:ext uri="{BB962C8B-B14F-4D97-AF65-F5344CB8AC3E}">
        <p14:creationId xmlns:p14="http://schemas.microsoft.com/office/powerpoint/2010/main" val="2852229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rot="16200000">
            <a:off x="3797021" y="-2399654"/>
            <a:ext cx="477838" cy="5661323"/>
          </a:xfrm>
          <a:prstGeom prst="rect">
            <a:avLst/>
          </a:prstGeom>
          <a:gradFill>
            <a:gsLst>
              <a:gs pos="0">
                <a:schemeClr val="bg1"/>
              </a:gs>
              <a:gs pos="100000">
                <a:schemeClr val="accent1">
                  <a:lumMod val="45000"/>
                  <a:lumOff val="55000"/>
                </a:schemeClr>
              </a:gs>
              <a:gs pos="100000">
                <a:schemeClr val="accent1">
                  <a:lumMod val="45000"/>
                  <a:lumOff val="55000"/>
                </a:schemeClr>
              </a:gs>
              <a:gs pos="99000">
                <a:srgbClr val="C2C2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TW" altLang="en-US" sz="1350" dirty="0"/>
          </a:p>
        </p:txBody>
      </p:sp>
      <p:sp>
        <p:nvSpPr>
          <p:cNvPr id="80" name="矩形 79">
            <a:extLst>
              <a:ext uri="{FF2B5EF4-FFF2-40B4-BE49-F238E27FC236}">
                <a16:creationId xmlns:a16="http://schemas.microsoft.com/office/drawing/2014/main" id="{B3EF001E-2285-46AD-8747-F4397C92E6B5}"/>
              </a:ext>
            </a:extLst>
          </p:cNvPr>
          <p:cNvSpPr/>
          <p:nvPr/>
        </p:nvSpPr>
        <p:spPr>
          <a:xfrm>
            <a:off x="1391013" y="174311"/>
            <a:ext cx="4425486" cy="500137"/>
          </a:xfrm>
          <a:prstGeom prst="rect">
            <a:avLst/>
          </a:prstGeom>
          <a:noFill/>
          <a:ln w="19050">
            <a:noFill/>
          </a:ln>
        </p:spPr>
        <p:txBody>
          <a:bodyPr wrap="square" lIns="68580" tIns="34290" rIns="68580" bIns="34290">
            <a:spAutoFit/>
          </a:bodyPr>
          <a:lstStyle/>
          <a:p>
            <a:r>
              <a:rPr lang="en-US" altLang="zh-TW" sz="2800" b="1" dirty="0">
                <a:ln w="0"/>
                <a:latin typeface="微軟正黑體" panose="020B0604030504040204" pitchFamily="34" charset="-120"/>
                <a:ea typeface="微軟正黑體" panose="020B0604030504040204" pitchFamily="34" charset="-120"/>
              </a:rPr>
              <a:t>NCPC</a:t>
            </a:r>
            <a:r>
              <a:rPr lang="zh-TW" altLang="en-US" sz="2800" b="1" dirty="0">
                <a:ln w="0"/>
                <a:latin typeface="微軟正黑體" panose="020B0604030504040204" pitchFamily="34" charset="-120"/>
                <a:ea typeface="微軟正黑體" panose="020B0604030504040204" pitchFamily="34" charset="-120"/>
              </a:rPr>
              <a:t> 佳作 </a:t>
            </a:r>
            <a:r>
              <a:rPr lang="en-US" altLang="zh-TW" sz="2800" b="1" dirty="0">
                <a:ln w="0"/>
                <a:latin typeface="微軟正黑體" panose="020B0604030504040204" pitchFamily="34" charset="-120"/>
                <a:ea typeface="微軟正黑體" panose="020B0604030504040204" pitchFamily="34" charset="-120"/>
              </a:rPr>
              <a:t>&amp;</a:t>
            </a:r>
            <a:r>
              <a:rPr lang="zh-TW" altLang="en-US" sz="2800" b="1" dirty="0">
                <a:ln w="0"/>
                <a:latin typeface="微軟正黑體" panose="020B0604030504040204" pitchFamily="34" charset="-120"/>
                <a:ea typeface="微軟正黑體" panose="020B0604030504040204" pitchFamily="34" charset="-120"/>
              </a:rPr>
              <a:t> 第四名</a:t>
            </a:r>
          </a:p>
        </p:txBody>
      </p:sp>
      <p:pic>
        <p:nvPicPr>
          <p:cNvPr id="10" name="圖片 9">
            <a:extLst>
              <a:ext uri="{FF2B5EF4-FFF2-40B4-BE49-F238E27FC236}">
                <a16:creationId xmlns:a16="http://schemas.microsoft.com/office/drawing/2014/main" id="{0A4CB155-0575-47BC-80C1-2F56BB8694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22" t="17430" r="66" b="6536"/>
          <a:stretch/>
        </p:blipFill>
        <p:spPr>
          <a:xfrm rot="162097">
            <a:off x="-223180" y="3248252"/>
            <a:ext cx="3707187" cy="5168596"/>
          </a:xfrm>
          <a:prstGeom prst="rect">
            <a:avLst/>
          </a:prstGeom>
        </p:spPr>
      </p:pic>
      <p:pic>
        <p:nvPicPr>
          <p:cNvPr id="12" name="圖片 11">
            <a:extLst>
              <a:ext uri="{FF2B5EF4-FFF2-40B4-BE49-F238E27FC236}">
                <a16:creationId xmlns:a16="http://schemas.microsoft.com/office/drawing/2014/main" id="{AAD05EC7-1D08-47FC-87D1-225BEDEBC6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539" b="3199"/>
          <a:stretch/>
        </p:blipFill>
        <p:spPr>
          <a:xfrm>
            <a:off x="3378580" y="3229335"/>
            <a:ext cx="3479420" cy="5272009"/>
          </a:xfrm>
          <a:prstGeom prst="rect">
            <a:avLst/>
          </a:prstGeom>
        </p:spPr>
      </p:pic>
      <p:sp>
        <p:nvSpPr>
          <p:cNvPr id="2" name="矩形 1">
            <a:extLst>
              <a:ext uri="{FF2B5EF4-FFF2-40B4-BE49-F238E27FC236}">
                <a16:creationId xmlns:a16="http://schemas.microsoft.com/office/drawing/2014/main" id="{C5878D12-87E4-444B-A358-AA4F8D66ADFE}"/>
              </a:ext>
            </a:extLst>
          </p:cNvPr>
          <p:cNvSpPr/>
          <p:nvPr/>
        </p:nvSpPr>
        <p:spPr>
          <a:xfrm>
            <a:off x="-288758" y="2959768"/>
            <a:ext cx="3479420" cy="360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76252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rot="16200000">
            <a:off x="3797021" y="-2399654"/>
            <a:ext cx="477838" cy="5661323"/>
          </a:xfrm>
          <a:prstGeom prst="rect">
            <a:avLst/>
          </a:prstGeom>
          <a:gradFill>
            <a:gsLst>
              <a:gs pos="0">
                <a:schemeClr val="bg1"/>
              </a:gs>
              <a:gs pos="100000">
                <a:schemeClr val="accent1">
                  <a:lumMod val="45000"/>
                  <a:lumOff val="55000"/>
                </a:schemeClr>
              </a:gs>
              <a:gs pos="100000">
                <a:schemeClr val="accent1">
                  <a:lumMod val="45000"/>
                  <a:lumOff val="55000"/>
                </a:schemeClr>
              </a:gs>
              <a:gs pos="99000">
                <a:srgbClr val="C2C2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TW" altLang="en-US" sz="1350" dirty="0"/>
          </a:p>
        </p:txBody>
      </p:sp>
      <p:sp>
        <p:nvSpPr>
          <p:cNvPr id="80" name="矩形 79">
            <a:extLst>
              <a:ext uri="{FF2B5EF4-FFF2-40B4-BE49-F238E27FC236}">
                <a16:creationId xmlns:a16="http://schemas.microsoft.com/office/drawing/2014/main" id="{B3EF001E-2285-46AD-8747-F4397C92E6B5}"/>
              </a:ext>
            </a:extLst>
          </p:cNvPr>
          <p:cNvSpPr/>
          <p:nvPr/>
        </p:nvSpPr>
        <p:spPr>
          <a:xfrm>
            <a:off x="1391012" y="174311"/>
            <a:ext cx="5069945" cy="500137"/>
          </a:xfrm>
          <a:prstGeom prst="rect">
            <a:avLst/>
          </a:prstGeom>
          <a:noFill/>
          <a:ln w="19050">
            <a:noFill/>
          </a:ln>
        </p:spPr>
        <p:txBody>
          <a:bodyPr wrap="square" lIns="68580" tIns="34290" rIns="68580" bIns="34290">
            <a:spAutoFit/>
          </a:bodyPr>
          <a:lstStyle/>
          <a:p>
            <a:r>
              <a:rPr lang="en-US" altLang="zh-TW" sz="2800" b="1" dirty="0">
                <a:ln w="0"/>
                <a:latin typeface="微軟正黑體" panose="020B0604030504040204" pitchFamily="34" charset="-120"/>
                <a:ea typeface="微軟正黑體" panose="020B0604030504040204" pitchFamily="34" charset="-120"/>
              </a:rPr>
              <a:t>CCPC</a:t>
            </a:r>
            <a:r>
              <a:rPr lang="zh-TW" altLang="en-US" sz="2800" b="1" dirty="0">
                <a:ln w="0"/>
                <a:latin typeface="微軟正黑體" panose="020B0604030504040204" pitchFamily="34" charset="-120"/>
                <a:ea typeface="微軟正黑體" panose="020B0604030504040204" pitchFamily="34" charset="-120"/>
              </a:rPr>
              <a:t> 佳作 </a:t>
            </a:r>
            <a:r>
              <a:rPr lang="en-US" altLang="zh-TW" sz="2800" b="1" dirty="0">
                <a:ln w="0"/>
                <a:latin typeface="微軟正黑體" panose="020B0604030504040204" pitchFamily="34" charset="-120"/>
                <a:ea typeface="微軟正黑體" panose="020B0604030504040204" pitchFamily="34" charset="-120"/>
              </a:rPr>
              <a:t>&amp;</a:t>
            </a:r>
            <a:r>
              <a:rPr lang="zh-TW" altLang="en-US" sz="2800" b="1" dirty="0">
                <a:ln w="0"/>
                <a:latin typeface="微軟正黑體" panose="020B0604030504040204" pitchFamily="34" charset="-120"/>
                <a:ea typeface="微軟正黑體" panose="020B0604030504040204" pitchFamily="34" charset="-120"/>
              </a:rPr>
              <a:t> 第二名 </a:t>
            </a:r>
            <a:r>
              <a:rPr lang="en-US" altLang="zh-TW" sz="2800" b="1" dirty="0">
                <a:ln w="0"/>
                <a:latin typeface="微軟正黑體" panose="020B0604030504040204" pitchFamily="34" charset="-120"/>
                <a:ea typeface="微軟正黑體" panose="020B0604030504040204" pitchFamily="34" charset="-120"/>
              </a:rPr>
              <a:t>&amp;</a:t>
            </a:r>
            <a:r>
              <a:rPr lang="zh-TW" altLang="en-US" sz="2800" b="1" dirty="0">
                <a:ln w="0"/>
                <a:latin typeface="微軟正黑體" panose="020B0604030504040204" pitchFamily="34" charset="-120"/>
                <a:ea typeface="微軟正黑體" panose="020B0604030504040204" pitchFamily="34" charset="-120"/>
              </a:rPr>
              <a:t> 第一名</a:t>
            </a:r>
          </a:p>
        </p:txBody>
      </p:sp>
      <p:pic>
        <p:nvPicPr>
          <p:cNvPr id="3" name="圖片 2">
            <a:extLst>
              <a:ext uri="{FF2B5EF4-FFF2-40B4-BE49-F238E27FC236}">
                <a16:creationId xmlns:a16="http://schemas.microsoft.com/office/drawing/2014/main" id="{5DEA03DB-EC09-4836-BEE4-47D345E2B8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0254" y="743678"/>
            <a:ext cx="3024266" cy="4558545"/>
          </a:xfrm>
          <a:prstGeom prst="rect">
            <a:avLst/>
          </a:prstGeom>
        </p:spPr>
      </p:pic>
      <p:pic>
        <p:nvPicPr>
          <p:cNvPr id="5" name="圖片 4">
            <a:extLst>
              <a:ext uri="{FF2B5EF4-FFF2-40B4-BE49-F238E27FC236}">
                <a16:creationId xmlns:a16="http://schemas.microsoft.com/office/drawing/2014/main" id="{14AC004A-C033-4F08-B6B6-32C8FC3436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562" y="5297702"/>
            <a:ext cx="3155916" cy="4541483"/>
          </a:xfrm>
          <a:prstGeom prst="rect">
            <a:avLst/>
          </a:prstGeom>
        </p:spPr>
      </p:pic>
      <p:pic>
        <p:nvPicPr>
          <p:cNvPr id="7" name="圖片 6">
            <a:extLst>
              <a:ext uri="{FF2B5EF4-FFF2-40B4-BE49-F238E27FC236}">
                <a16:creationId xmlns:a16="http://schemas.microsoft.com/office/drawing/2014/main" id="{81867EEA-A25F-4537-B180-0621FA5C4A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274" y="5289172"/>
            <a:ext cx="2985288" cy="4558544"/>
          </a:xfrm>
          <a:prstGeom prst="rect">
            <a:avLst/>
          </a:prstGeom>
        </p:spPr>
      </p:pic>
    </p:spTree>
    <p:extLst>
      <p:ext uri="{BB962C8B-B14F-4D97-AF65-F5344CB8AC3E}">
        <p14:creationId xmlns:p14="http://schemas.microsoft.com/office/powerpoint/2010/main" val="187687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rot="16200000">
            <a:off x="3797021" y="-2399654"/>
            <a:ext cx="477838" cy="5661323"/>
          </a:xfrm>
          <a:prstGeom prst="rect">
            <a:avLst/>
          </a:prstGeom>
          <a:gradFill>
            <a:gsLst>
              <a:gs pos="0">
                <a:schemeClr val="bg1"/>
              </a:gs>
              <a:gs pos="100000">
                <a:schemeClr val="accent1">
                  <a:lumMod val="45000"/>
                  <a:lumOff val="55000"/>
                </a:schemeClr>
              </a:gs>
              <a:gs pos="100000">
                <a:schemeClr val="accent1">
                  <a:lumMod val="45000"/>
                  <a:lumOff val="55000"/>
                </a:schemeClr>
              </a:gs>
              <a:gs pos="99000">
                <a:srgbClr val="C2C2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TW" altLang="en-US" sz="1350" dirty="0"/>
          </a:p>
        </p:txBody>
      </p:sp>
      <p:sp>
        <p:nvSpPr>
          <p:cNvPr id="80" name="矩形 79">
            <a:extLst>
              <a:ext uri="{FF2B5EF4-FFF2-40B4-BE49-F238E27FC236}">
                <a16:creationId xmlns:a16="http://schemas.microsoft.com/office/drawing/2014/main" id="{B3EF001E-2285-46AD-8747-F4397C92E6B5}"/>
              </a:ext>
            </a:extLst>
          </p:cNvPr>
          <p:cNvSpPr/>
          <p:nvPr/>
        </p:nvSpPr>
        <p:spPr>
          <a:xfrm>
            <a:off x="1391012" y="174311"/>
            <a:ext cx="5069945" cy="500137"/>
          </a:xfrm>
          <a:prstGeom prst="rect">
            <a:avLst/>
          </a:prstGeom>
          <a:noFill/>
          <a:ln w="19050">
            <a:noFill/>
          </a:ln>
        </p:spPr>
        <p:txBody>
          <a:bodyPr wrap="square" lIns="68580" tIns="34290" rIns="68580" bIns="34290">
            <a:spAutoFit/>
          </a:bodyPr>
          <a:lstStyle/>
          <a:p>
            <a:r>
              <a:rPr lang="zh-TW" altLang="en-US" sz="2800" b="1" dirty="0">
                <a:ln w="0"/>
                <a:latin typeface="微軟正黑體" panose="020B0604030504040204" pitchFamily="34" charset="-120"/>
                <a:ea typeface="微軟正黑體" panose="020B0604030504040204" pitchFamily="34" charset="-120"/>
              </a:rPr>
              <a:t>校內賽佳作</a:t>
            </a:r>
          </a:p>
        </p:txBody>
      </p:sp>
      <p:grpSp>
        <p:nvGrpSpPr>
          <p:cNvPr id="2" name="群組 1">
            <a:extLst>
              <a:ext uri="{FF2B5EF4-FFF2-40B4-BE49-F238E27FC236}">
                <a16:creationId xmlns:a16="http://schemas.microsoft.com/office/drawing/2014/main" id="{A57DEF6C-20E3-44E5-A842-57722CE00DD9}"/>
              </a:ext>
            </a:extLst>
          </p:cNvPr>
          <p:cNvGrpSpPr/>
          <p:nvPr/>
        </p:nvGrpSpPr>
        <p:grpSpPr>
          <a:xfrm>
            <a:off x="0" y="2779295"/>
            <a:ext cx="6866602" cy="5310241"/>
            <a:chOff x="-604929" y="2640833"/>
            <a:chExt cx="7471531" cy="5569017"/>
          </a:xfrm>
        </p:grpSpPr>
        <p:pic>
          <p:nvPicPr>
            <p:cNvPr id="4" name="圖片 3">
              <a:extLst>
                <a:ext uri="{FF2B5EF4-FFF2-40B4-BE49-F238E27FC236}">
                  <a16:creationId xmlns:a16="http://schemas.microsoft.com/office/drawing/2014/main" id="{8FAEE720-C893-45DC-8A31-7DFE065D2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64" y="2640833"/>
              <a:ext cx="3761738" cy="5569017"/>
            </a:xfrm>
            <a:prstGeom prst="rect">
              <a:avLst/>
            </a:prstGeom>
          </p:spPr>
        </p:pic>
        <p:pic>
          <p:nvPicPr>
            <p:cNvPr id="8" name="圖片 7">
              <a:extLst>
                <a:ext uri="{FF2B5EF4-FFF2-40B4-BE49-F238E27FC236}">
                  <a16:creationId xmlns:a16="http://schemas.microsoft.com/office/drawing/2014/main" id="{D0DC51D3-A285-4B83-939D-AF8AE6C89A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929" y="2640833"/>
              <a:ext cx="3709793" cy="5569017"/>
            </a:xfrm>
            <a:prstGeom prst="rect">
              <a:avLst/>
            </a:prstGeom>
          </p:spPr>
        </p:pic>
      </p:grpSp>
    </p:spTree>
    <p:extLst>
      <p:ext uri="{BB962C8B-B14F-4D97-AF65-F5344CB8AC3E}">
        <p14:creationId xmlns:p14="http://schemas.microsoft.com/office/powerpoint/2010/main" val="2371414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rot="16200000">
            <a:off x="3797021" y="-2399654"/>
            <a:ext cx="477838" cy="5661323"/>
          </a:xfrm>
          <a:prstGeom prst="rect">
            <a:avLst/>
          </a:prstGeom>
          <a:gradFill>
            <a:gsLst>
              <a:gs pos="0">
                <a:schemeClr val="bg1"/>
              </a:gs>
              <a:gs pos="100000">
                <a:schemeClr val="accent1">
                  <a:lumMod val="45000"/>
                  <a:lumOff val="55000"/>
                </a:schemeClr>
              </a:gs>
              <a:gs pos="100000">
                <a:schemeClr val="accent1">
                  <a:lumMod val="45000"/>
                  <a:lumOff val="55000"/>
                </a:schemeClr>
              </a:gs>
              <a:gs pos="99000">
                <a:srgbClr val="C2C2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TW" altLang="en-US" sz="1350" dirty="0"/>
          </a:p>
        </p:txBody>
      </p:sp>
      <p:sp>
        <p:nvSpPr>
          <p:cNvPr id="80" name="矩形 79">
            <a:extLst>
              <a:ext uri="{FF2B5EF4-FFF2-40B4-BE49-F238E27FC236}">
                <a16:creationId xmlns:a16="http://schemas.microsoft.com/office/drawing/2014/main" id="{B3EF001E-2285-46AD-8747-F4397C92E6B5}"/>
              </a:ext>
            </a:extLst>
          </p:cNvPr>
          <p:cNvSpPr/>
          <p:nvPr/>
        </p:nvSpPr>
        <p:spPr>
          <a:xfrm>
            <a:off x="1391012" y="174311"/>
            <a:ext cx="5069945" cy="500137"/>
          </a:xfrm>
          <a:prstGeom prst="rect">
            <a:avLst/>
          </a:prstGeom>
          <a:noFill/>
          <a:ln w="19050">
            <a:noFill/>
          </a:ln>
        </p:spPr>
        <p:txBody>
          <a:bodyPr wrap="square" lIns="68580" tIns="34290" rIns="68580" bIns="34290">
            <a:spAutoFit/>
          </a:bodyPr>
          <a:lstStyle/>
          <a:p>
            <a:r>
              <a:rPr lang="zh-TW" altLang="en-US" sz="2800" b="1" dirty="0">
                <a:ln w="0"/>
                <a:latin typeface="微軟正黑體" panose="020B0604030504040204" pitchFamily="34" charset="-120"/>
                <a:ea typeface="微軟正黑體" panose="020B0604030504040204" pitchFamily="34" charset="-120"/>
              </a:rPr>
              <a:t>書卷獎</a:t>
            </a:r>
          </a:p>
        </p:txBody>
      </p:sp>
      <p:pic>
        <p:nvPicPr>
          <p:cNvPr id="3" name="圖片 2">
            <a:extLst>
              <a:ext uri="{FF2B5EF4-FFF2-40B4-BE49-F238E27FC236}">
                <a16:creationId xmlns:a16="http://schemas.microsoft.com/office/drawing/2014/main" id="{3958D724-9F9D-4776-A196-FBD38D5AA4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2831" y="742119"/>
            <a:ext cx="5445105" cy="8089062"/>
          </a:xfrm>
          <a:prstGeom prst="rect">
            <a:avLst/>
          </a:prstGeom>
        </p:spPr>
      </p:pic>
      <p:sp>
        <p:nvSpPr>
          <p:cNvPr id="9" name="文字方塊 8">
            <a:extLst>
              <a:ext uri="{FF2B5EF4-FFF2-40B4-BE49-F238E27FC236}">
                <a16:creationId xmlns:a16="http://schemas.microsoft.com/office/drawing/2014/main" id="{121E3333-D778-4D91-818F-8BF504C4FD40}"/>
              </a:ext>
            </a:extLst>
          </p:cNvPr>
          <p:cNvSpPr txBox="1"/>
          <p:nvPr/>
        </p:nvSpPr>
        <p:spPr>
          <a:xfrm>
            <a:off x="434030" y="8985099"/>
            <a:ext cx="4221027" cy="461665"/>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*大一下因為有兩位第二名，我抽籤抽輸了，所以沒有獎狀</a:t>
            </a:r>
            <a:r>
              <a:rPr lang="en-US" altLang="zh-TW" sz="1200" dirty="0">
                <a:latin typeface="微軟正黑體" panose="020B0604030504040204" pitchFamily="34" charset="-120"/>
                <a:ea typeface="微軟正黑體" panose="020B0604030504040204" pitchFamily="34" charset="-120"/>
              </a:rPr>
              <a:t>…</a:t>
            </a:r>
          </a:p>
          <a:p>
            <a:r>
              <a:rPr lang="zh-TW" altLang="en-US" sz="1200" dirty="0">
                <a:latin typeface="微軟正黑體" panose="020B0604030504040204" pitchFamily="34" charset="-120"/>
                <a:ea typeface="微軟正黑體" panose="020B0604030504040204" pitchFamily="34" charset="-120"/>
              </a:rPr>
              <a:t>*大三上的獎狀學校還沒頒發</a:t>
            </a:r>
            <a:endParaRPr lang="en-US" altLang="zh-TW"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87945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rot="16200000">
            <a:off x="3797021" y="-2399654"/>
            <a:ext cx="477838" cy="5661323"/>
          </a:xfrm>
          <a:prstGeom prst="rect">
            <a:avLst/>
          </a:prstGeom>
          <a:gradFill>
            <a:gsLst>
              <a:gs pos="0">
                <a:schemeClr val="bg1"/>
              </a:gs>
              <a:gs pos="100000">
                <a:schemeClr val="accent1">
                  <a:lumMod val="45000"/>
                  <a:lumOff val="55000"/>
                </a:schemeClr>
              </a:gs>
              <a:gs pos="100000">
                <a:schemeClr val="accent1">
                  <a:lumMod val="45000"/>
                  <a:lumOff val="55000"/>
                </a:schemeClr>
              </a:gs>
              <a:gs pos="99000">
                <a:srgbClr val="C2C2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TW" altLang="en-US" sz="1350" dirty="0"/>
          </a:p>
        </p:txBody>
      </p:sp>
      <p:sp>
        <p:nvSpPr>
          <p:cNvPr id="80" name="矩形 79">
            <a:extLst>
              <a:ext uri="{FF2B5EF4-FFF2-40B4-BE49-F238E27FC236}">
                <a16:creationId xmlns:a16="http://schemas.microsoft.com/office/drawing/2014/main" id="{B3EF001E-2285-46AD-8747-F4397C92E6B5}"/>
              </a:ext>
            </a:extLst>
          </p:cNvPr>
          <p:cNvSpPr/>
          <p:nvPr/>
        </p:nvSpPr>
        <p:spPr>
          <a:xfrm>
            <a:off x="1391013" y="174311"/>
            <a:ext cx="4023198" cy="500137"/>
          </a:xfrm>
          <a:prstGeom prst="rect">
            <a:avLst/>
          </a:prstGeom>
          <a:noFill/>
          <a:ln w="19050">
            <a:noFill/>
          </a:ln>
        </p:spPr>
        <p:txBody>
          <a:bodyPr wrap="square" lIns="68580" tIns="34290" rIns="68580" bIns="34290">
            <a:spAutoFit/>
          </a:bodyPr>
          <a:lstStyle/>
          <a:p>
            <a:r>
              <a:rPr lang="zh-TW" altLang="en-US" sz="2800" b="1" dirty="0">
                <a:ln w="0"/>
                <a:latin typeface="微軟正黑體" panose="020B0604030504040204" pitchFamily="34" charset="-120"/>
                <a:ea typeface="微軟正黑體" panose="020B0604030504040204" pitchFamily="34" charset="-120"/>
              </a:rPr>
              <a:t>自傳</a:t>
            </a:r>
          </a:p>
        </p:txBody>
      </p:sp>
      <p:sp>
        <p:nvSpPr>
          <p:cNvPr id="3" name="文字方塊 2">
            <a:extLst>
              <a:ext uri="{FF2B5EF4-FFF2-40B4-BE49-F238E27FC236}">
                <a16:creationId xmlns:a16="http://schemas.microsoft.com/office/drawing/2014/main" id="{2C8FB042-9C95-4CF9-90D5-9E6D67D5A6F1}"/>
              </a:ext>
            </a:extLst>
          </p:cNvPr>
          <p:cNvSpPr txBox="1"/>
          <p:nvPr/>
        </p:nvSpPr>
        <p:spPr>
          <a:xfrm>
            <a:off x="487278" y="926432"/>
            <a:ext cx="5883444" cy="8586966"/>
          </a:xfrm>
          <a:prstGeom prst="rect">
            <a:avLst/>
          </a:prstGeom>
          <a:noFill/>
        </p:spPr>
        <p:txBody>
          <a:bodyPr wrap="square" rtlCol="0">
            <a:spAutoFit/>
          </a:bodyPr>
          <a:lstStyle/>
          <a:p>
            <a:r>
              <a:rPr lang="en-US" altLang="zh-TW" sz="1200" dirty="0">
                <a:latin typeface="微軟正黑體" panose="020B0604030504040204" pitchFamily="34" charset="-120"/>
                <a:ea typeface="微軟正黑體" panose="020B0604030504040204" pitchFamily="34" charset="-120"/>
              </a:rPr>
              <a:t> </a:t>
            </a:r>
            <a:r>
              <a:rPr lang="zh-TW" altLang="zh-TW" sz="1200" dirty="0">
                <a:latin typeface="微軟正黑體" panose="020B0604030504040204" pitchFamily="34" charset="-120"/>
                <a:ea typeface="微軟正黑體" panose="020B0604030504040204" pitchFamily="34" charset="-120"/>
              </a:rPr>
              <a:t>　　我是中正大學應屆畢業生，鄭采玲。自高中數學實驗班起開始學習寫程式，和比各種程式競賽。那時雖與得名無緣，卻是我與程式結緣的開始。在中正大學，學長學姊會來教學弟學妹如何打程式競賽，並且設計練習題來驗收學習成果。每周三至四小時的教學與學習，使我們程式能力都迅速增長。除了固定上課時間外，還有私下約練習比賽，一點一點的累積，</a:t>
            </a:r>
            <a:r>
              <a:rPr lang="zh-TW" altLang="zh-TW" sz="1200" b="1" dirty="0">
                <a:solidFill>
                  <a:srgbClr val="0070C0"/>
                </a:solidFill>
                <a:latin typeface="微軟正黑體" panose="020B0604030504040204" pitchFamily="34" charset="-120"/>
                <a:ea typeface="微軟正黑體" panose="020B0604030504040204" pitchFamily="34" charset="-120"/>
              </a:rPr>
              <a:t>我們從大一只拿到中區程式競賽的佳作，到大二就能在中區程式競賽奪冠，並且在全國大專電腦軟體程式競賽拿到佳作，最後在大三奪得全國大專電腦軟體程式競賽的第四名以及國際大學生程式競賽奪得銀牌。</a:t>
            </a:r>
            <a:r>
              <a:rPr lang="zh-TW" altLang="zh-TW" sz="1200" dirty="0">
                <a:latin typeface="微軟正黑體" panose="020B0604030504040204" pitchFamily="34" charset="-120"/>
                <a:ea typeface="微軟正黑體" panose="020B0604030504040204" pitchFamily="34" charset="-120"/>
              </a:rPr>
              <a:t>一點一滴比賽的經歷見證了我們程式的成長，滿溢的喜悅下是無盡的成就感。</a:t>
            </a:r>
          </a:p>
          <a:p>
            <a:r>
              <a:rPr lang="zh-TW" altLang="zh-TW" sz="1200" dirty="0">
                <a:latin typeface="微軟正黑體" panose="020B0604030504040204" pitchFamily="34" charset="-120"/>
                <a:ea typeface="微軟正黑體" panose="020B0604030504040204" pitchFamily="34" charset="-120"/>
              </a:rPr>
              <a:t>　　我自幼家境清寒，家居台北，雙親靠勞力工作養活四個小孩。因此在進到中正大學資工系時，就早已立下志願要讀研究所，以謀取更高薪資的工作。因此，我從大一開始，便開始刻苦學習，拚的不只有成績，還有書卷獎的兩萬塊，對家境沒這麼優渥的我，兩萬塊真的如沐甘霖。除此之外，從小就打工的我，上了大學第一件事當然也是找打工。我在資訊處的培養下，開始協助校內的網也維護，並且也四處接案子，在這過程中不僅賺足了自己的生活費以及房租，我還學會了許多關於寫網頁的技巧。</a:t>
            </a:r>
          </a:p>
          <a:p>
            <a:r>
              <a:rPr lang="zh-TW" altLang="zh-TW" sz="1200" dirty="0">
                <a:latin typeface="微軟正黑體" panose="020B0604030504040204" pitchFamily="34" charset="-120"/>
                <a:ea typeface="微軟正黑體" panose="020B0604030504040204" pitchFamily="34" charset="-120"/>
              </a:rPr>
              <a:t>　　在大二的數位電子學課堂上，開啟了我對硬體的興趣。從那學期開始，我開始修習碩班的數位積體電路相關課程，一步步確性了我對這領域的興趣以及熱情。我能走向硬體這條路，必須要感謝　</a:t>
            </a:r>
            <a:r>
              <a:rPr lang="zh-TW" altLang="zh-TW" sz="1200" u="sng" dirty="0">
                <a:latin typeface="微軟正黑體" panose="020B0604030504040204" pitchFamily="34" charset="-120"/>
                <a:ea typeface="微軟正黑體" panose="020B0604030504040204" pitchFamily="34" charset="-120"/>
              </a:rPr>
              <a:t>菁哲</a:t>
            </a:r>
            <a:r>
              <a:rPr lang="zh-TW" altLang="zh-TW" sz="1200" dirty="0">
                <a:latin typeface="微軟正黑體" panose="020B0604030504040204" pitchFamily="34" charset="-120"/>
                <a:ea typeface="微軟正黑體" panose="020B0604030504040204" pitchFamily="34" charset="-120"/>
              </a:rPr>
              <a:t>老師強大的教學技巧，讓初學的我，也能輕鬆跟上碩士班的腳步，帶我深入了解硬體的世界，為我打開一扇硬體設計的大門。</a:t>
            </a:r>
            <a:r>
              <a:rPr lang="zh-TW" altLang="zh-TW" sz="1200" b="1" dirty="0">
                <a:solidFill>
                  <a:srgbClr val="0070C0"/>
                </a:solidFill>
                <a:latin typeface="微軟正黑體" panose="020B0604030504040204" pitchFamily="34" charset="-120"/>
                <a:ea typeface="微軟正黑體" panose="020B0604030504040204" pitchFamily="34" charset="-120"/>
              </a:rPr>
              <a:t>自那時開始，我便開始</a:t>
            </a:r>
            <a:r>
              <a:rPr lang="zh-TW" altLang="zh-TW" sz="1200" b="1">
                <a:solidFill>
                  <a:srgbClr val="0070C0"/>
                </a:solidFill>
                <a:latin typeface="微軟正黑體" panose="020B0604030504040204" pitchFamily="34" charset="-120"/>
                <a:ea typeface="微軟正黑體" panose="020B0604030504040204" pitchFamily="34" charset="-120"/>
              </a:rPr>
              <a:t>練習往年</a:t>
            </a:r>
            <a:r>
              <a:rPr lang="en-US" altLang="zh-TW" sz="1200" b="1">
                <a:solidFill>
                  <a:srgbClr val="0070C0"/>
                </a:solidFill>
                <a:latin typeface="微軟正黑體" panose="020B0604030504040204" pitchFamily="34" charset="-120"/>
                <a:ea typeface="微軟正黑體" panose="020B0604030504040204" pitchFamily="34" charset="-120"/>
              </a:rPr>
              <a:t>IC</a:t>
            </a:r>
            <a:r>
              <a:rPr lang="zh-TW" altLang="zh-TW" sz="1200" b="1" dirty="0">
                <a:solidFill>
                  <a:srgbClr val="0070C0"/>
                </a:solidFill>
                <a:latin typeface="微軟正黑體" panose="020B0604030504040204" pitchFamily="34" charset="-120"/>
                <a:ea typeface="微軟正黑體" panose="020B0604030504040204" pitchFamily="34" charset="-120"/>
              </a:rPr>
              <a:t>競賽的題目。因為我能夠輕鬆的把軟體思維轉換成硬體思維，所以我對硬體語言也寫得越來越得心應手</a:t>
            </a:r>
            <a:r>
              <a:rPr lang="zh-TW" altLang="zh-TW" sz="1200" dirty="0">
                <a:latin typeface="微軟正黑體" panose="020B0604030504040204" pitchFamily="34" charset="-120"/>
                <a:ea typeface="微軟正黑體" panose="020B0604030504040204" pitchFamily="34" charset="-120"/>
              </a:rPr>
              <a:t>。</a:t>
            </a:r>
          </a:p>
          <a:p>
            <a:r>
              <a:rPr lang="zh-TW" altLang="zh-TW" sz="1200" dirty="0">
                <a:latin typeface="微軟正黑體" panose="020B0604030504040204" pitchFamily="34" charset="-120"/>
                <a:ea typeface="微軟正黑體" panose="020B0604030504040204" pitchFamily="34" charset="-120"/>
              </a:rPr>
              <a:t>　　</a:t>
            </a:r>
            <a:r>
              <a:rPr lang="zh-TW" altLang="zh-TW" sz="1200" b="1" dirty="0">
                <a:solidFill>
                  <a:srgbClr val="0070C0"/>
                </a:solidFill>
                <a:latin typeface="微軟正黑體" panose="020B0604030504040204" pitchFamily="34" charset="-120"/>
                <a:ea typeface="微軟正黑體" panose="020B0604030504040204" pitchFamily="34" charset="-120"/>
              </a:rPr>
              <a:t>升上大三那年暑假，我憑著滿腔熱血，報上了中研院的實習。</a:t>
            </a:r>
            <a:r>
              <a:rPr lang="zh-TW" altLang="zh-TW" sz="1200" dirty="0">
                <a:latin typeface="微軟正黑體" panose="020B0604030504040204" pitchFamily="34" charset="-120"/>
                <a:ea typeface="微軟正黑體" panose="020B0604030504040204" pitchFamily="34" charset="-120"/>
              </a:rPr>
              <a:t>從零開始的我，意識到能自學好一門學問，甚至到做研究的程度究竟有多難。但壓力跟痛苦也不是一天兩天的事了，咬牙啃起那些硬梆梆的知識，努力跟上學長姊的水準，每周都在研讀論文跟報告論文，以及補足我空缺的知識，雖然最後沒有做出實際的研究成果，但這一年我扎扎實實的學到了跟自然語言處理相關的知識，以及做研究的方法，跟不屈不撓的精神。</a:t>
            </a:r>
          </a:p>
          <a:p>
            <a:r>
              <a:rPr lang="zh-TW" altLang="zh-TW" sz="1200" dirty="0">
                <a:latin typeface="微軟正黑體" panose="020B0604030504040204" pitchFamily="34" charset="-120"/>
                <a:ea typeface="微軟正黑體" panose="020B0604030504040204" pitchFamily="34" charset="-120"/>
              </a:rPr>
              <a:t>　　大三下的我，因緣際會下，在</a:t>
            </a:r>
            <a:r>
              <a:rPr lang="en-US" altLang="zh-TW" sz="1200" dirty="0">
                <a:latin typeface="微軟正黑體" panose="020B0604030504040204" pitchFamily="34" charset="-120"/>
                <a:ea typeface="微軟正黑體" panose="020B0604030504040204" pitchFamily="34" charset="-120"/>
              </a:rPr>
              <a:t>  </a:t>
            </a:r>
            <a:r>
              <a:rPr lang="zh-TW" altLang="zh-TW" sz="1200" u="sng" dirty="0">
                <a:latin typeface="微軟正黑體" panose="020B0604030504040204" pitchFamily="34" charset="-120"/>
                <a:ea typeface="微軟正黑體" panose="020B0604030504040204" pitchFamily="34" charset="-120"/>
              </a:rPr>
              <a:t>建志</a:t>
            </a:r>
            <a:r>
              <a:rPr lang="zh-TW" altLang="zh-TW" sz="1200" dirty="0">
                <a:latin typeface="微軟正黑體" panose="020B0604030504040204" pitchFamily="34" charset="-120"/>
                <a:ea typeface="微軟正黑體" panose="020B0604030504040204" pitchFamily="34" charset="-120"/>
              </a:rPr>
              <a:t>老師實驗室中，與我的同學們一同開始研究與物聯網下抵抗攻擊以及優化分配資源的演算法相關的題目。這期間與組員們一邊熬著夜做研究，一邊拚了命寫論文，才第一次體會到其實自己是有能力可以去做研究，有這個能力為這學界做些些微的貢獻，原來其實做研究寫論文，不是這麼遙不可及的事情。</a:t>
            </a:r>
          </a:p>
          <a:p>
            <a:r>
              <a:rPr lang="zh-TW" altLang="zh-TW" sz="1200" dirty="0">
                <a:latin typeface="微軟正黑體" panose="020B0604030504040204" pitchFamily="34" charset="-120"/>
                <a:ea typeface="微軟正黑體" panose="020B0604030504040204" pitchFamily="34" charset="-120"/>
              </a:rPr>
              <a:t>　　與此同時，我在</a:t>
            </a:r>
            <a:r>
              <a:rPr lang="en-US" altLang="zh-TW" sz="1200" dirty="0">
                <a:latin typeface="微軟正黑體" panose="020B0604030504040204" pitchFamily="34" charset="-120"/>
                <a:ea typeface="微軟正黑體" panose="020B0604030504040204" pitchFamily="34" charset="-120"/>
              </a:rPr>
              <a:t>  </a:t>
            </a:r>
            <a:r>
              <a:rPr lang="zh-TW" altLang="zh-TW" sz="1200" u="sng" dirty="0">
                <a:latin typeface="微軟正黑體" panose="020B0604030504040204" pitchFamily="34" charset="-120"/>
                <a:ea typeface="微軟正黑體" panose="020B0604030504040204" pitchFamily="34" charset="-120"/>
              </a:rPr>
              <a:t>菁哲</a:t>
            </a:r>
            <a:r>
              <a:rPr lang="zh-TW" altLang="zh-TW" sz="1200" dirty="0">
                <a:latin typeface="微軟正黑體" panose="020B0604030504040204" pitchFamily="34" charset="-120"/>
                <a:ea typeface="微軟正黑體" panose="020B0604030504040204" pitchFamily="34" charset="-120"/>
              </a:rPr>
              <a:t>老師實驗室下執行著專題，</a:t>
            </a:r>
            <a:r>
              <a:rPr lang="zh-TW" altLang="zh-TW" sz="1200" b="1" dirty="0">
                <a:solidFill>
                  <a:srgbClr val="0070C0"/>
                </a:solidFill>
                <a:latin typeface="微軟正黑體" panose="020B0604030504040204" pitchFamily="34" charset="-120"/>
                <a:ea typeface="微軟正黑體" panose="020B0604030504040204" pitchFamily="34" charset="-120"/>
              </a:rPr>
              <a:t>專題主題為物理不可仿製功能</a:t>
            </a:r>
            <a:r>
              <a:rPr lang="en-US" altLang="zh-TW" sz="1200" b="1" dirty="0">
                <a:solidFill>
                  <a:srgbClr val="0070C0"/>
                </a:solidFill>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(PUF)</a:t>
            </a:r>
            <a:r>
              <a:rPr lang="zh-TW" altLang="zh-TW" sz="1200" dirty="0">
                <a:latin typeface="微軟正黑體" panose="020B0604030504040204" pitchFamily="34" charset="-120"/>
                <a:ea typeface="微軟正黑體" panose="020B0604030504040204" pitchFamily="34" charset="-120"/>
              </a:rPr>
              <a:t>。</a:t>
            </a:r>
            <a:r>
              <a:rPr lang="zh-TW" altLang="zh-TW" sz="1200" b="1" dirty="0">
                <a:solidFill>
                  <a:srgbClr val="0070C0"/>
                </a:solidFill>
                <a:latin typeface="微軟正黑體" panose="020B0604030504040204" pitchFamily="34" charset="-120"/>
                <a:ea typeface="微軟正黑體" panose="020B0604030504040204" pitchFamily="34" charset="-120"/>
              </a:rPr>
              <a:t>憑藉著大二到大三這兩年從「超大型積體電路設計」、「數位積體電路設計」以及「高等數位積體電路設計」的課程中所學，開始拼拼湊湊整個專題的輪廓，並且開始閱讀相關論文，實作論文的架構並加以改進。</a:t>
            </a:r>
            <a:r>
              <a:rPr lang="zh-TW" altLang="zh-TW" sz="1200" dirty="0">
                <a:latin typeface="微軟正黑體" panose="020B0604030504040204" pitchFamily="34" charset="-120"/>
                <a:ea typeface="微軟正黑體" panose="020B0604030504040204" pitchFamily="34" charset="-120"/>
              </a:rPr>
              <a:t>在看到自己專題的成果時，彷彿看到過去累積起來的自己。</a:t>
            </a:r>
          </a:p>
          <a:p>
            <a:r>
              <a:rPr lang="zh-TW" altLang="zh-TW" sz="1200" dirty="0">
                <a:latin typeface="微軟正黑體" panose="020B0604030504040204" pitchFamily="34" charset="-120"/>
                <a:ea typeface="微軟正黑體" panose="020B0604030504040204" pitchFamily="34" charset="-120"/>
              </a:rPr>
              <a:t>　　大學四年白駒過隙，回想當初進中正資工時許的願望──希望能用自己的所學，救助這世界更多人──如今仍曾為動搖。我仍然希望有朝一日，不愁吃穿之時，能夠以自身之力，為這社會做些貢獻。不管是教育偏鄉小孩資訊能力，抑或是去公益機構協助與資訊相關的事情，或是提供技術支援等等，這是我這輩子唯一且最大的願望。肯定有朝一日，願望將不再是願望。</a:t>
            </a:r>
          </a:p>
          <a:p>
            <a:r>
              <a:rPr lang="zh-TW" altLang="zh-TW" sz="1200" dirty="0">
                <a:latin typeface="微軟正黑體" panose="020B0604030504040204" pitchFamily="34" charset="-120"/>
                <a:ea typeface="微軟正黑體" panose="020B0604030504040204" pitchFamily="34" charset="-120"/>
              </a:rPr>
              <a:t>　　不太充足的童年，成長在貧困的萬華，打工中一點一滴流下的汗水，造就了我不屈不撓，造就了我越挫越勇，造就了我能夠成為我，而不是這世界的大多數。沒有夜唱，沒有夜衝，沒有夜店，沒有社團的大學四年，我知道我是誰，我知道我在哪裡，我知道我該做什麼。為了自己，為了夢想，我將繼續啟程前往下一個階段，將自己的故事毫無遺憾的寫下去。</a:t>
            </a:r>
          </a:p>
        </p:txBody>
      </p:sp>
    </p:spTree>
    <p:extLst>
      <p:ext uri="{BB962C8B-B14F-4D97-AF65-F5344CB8AC3E}">
        <p14:creationId xmlns:p14="http://schemas.microsoft.com/office/powerpoint/2010/main" val="1421234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rot="16200000">
            <a:off x="3797021" y="-2399654"/>
            <a:ext cx="477838" cy="5661323"/>
          </a:xfrm>
          <a:prstGeom prst="rect">
            <a:avLst/>
          </a:prstGeom>
          <a:gradFill>
            <a:gsLst>
              <a:gs pos="0">
                <a:schemeClr val="bg1"/>
              </a:gs>
              <a:gs pos="100000">
                <a:schemeClr val="accent1">
                  <a:lumMod val="45000"/>
                  <a:lumOff val="55000"/>
                </a:schemeClr>
              </a:gs>
              <a:gs pos="100000">
                <a:schemeClr val="accent1">
                  <a:lumMod val="45000"/>
                  <a:lumOff val="55000"/>
                </a:schemeClr>
              </a:gs>
              <a:gs pos="99000">
                <a:srgbClr val="C2C2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TW" altLang="en-US" sz="1350" dirty="0"/>
          </a:p>
        </p:txBody>
      </p:sp>
      <p:sp>
        <p:nvSpPr>
          <p:cNvPr id="80" name="矩形 79">
            <a:extLst>
              <a:ext uri="{FF2B5EF4-FFF2-40B4-BE49-F238E27FC236}">
                <a16:creationId xmlns:a16="http://schemas.microsoft.com/office/drawing/2014/main" id="{B3EF001E-2285-46AD-8747-F4397C92E6B5}"/>
              </a:ext>
            </a:extLst>
          </p:cNvPr>
          <p:cNvSpPr/>
          <p:nvPr/>
        </p:nvSpPr>
        <p:spPr>
          <a:xfrm>
            <a:off x="1391013" y="174311"/>
            <a:ext cx="4023198" cy="500137"/>
          </a:xfrm>
          <a:prstGeom prst="rect">
            <a:avLst/>
          </a:prstGeom>
          <a:noFill/>
          <a:ln w="19050">
            <a:noFill/>
          </a:ln>
        </p:spPr>
        <p:txBody>
          <a:bodyPr wrap="square" lIns="68580" tIns="34290" rIns="68580" bIns="34290">
            <a:spAutoFit/>
          </a:bodyPr>
          <a:lstStyle/>
          <a:p>
            <a:r>
              <a:rPr lang="zh-TW" altLang="en-US" sz="2800" b="1" dirty="0">
                <a:ln w="0"/>
                <a:latin typeface="微軟正黑體" panose="020B0604030504040204" pitchFamily="34" charset="-120"/>
                <a:ea typeface="微軟正黑體" panose="020B0604030504040204" pitchFamily="34" charset="-120"/>
              </a:rPr>
              <a:t>讀書計畫</a:t>
            </a:r>
          </a:p>
        </p:txBody>
      </p:sp>
      <p:sp>
        <p:nvSpPr>
          <p:cNvPr id="3" name="文字方塊 2">
            <a:extLst>
              <a:ext uri="{FF2B5EF4-FFF2-40B4-BE49-F238E27FC236}">
                <a16:creationId xmlns:a16="http://schemas.microsoft.com/office/drawing/2014/main" id="{2C8FB042-9C95-4CF9-90D5-9E6D67D5A6F1}"/>
              </a:ext>
            </a:extLst>
          </p:cNvPr>
          <p:cNvSpPr txBox="1"/>
          <p:nvPr/>
        </p:nvSpPr>
        <p:spPr>
          <a:xfrm>
            <a:off x="487278" y="926432"/>
            <a:ext cx="5883444" cy="8094524"/>
          </a:xfrm>
          <a:prstGeom prst="rect">
            <a:avLst/>
          </a:prstGeom>
          <a:noFill/>
        </p:spPr>
        <p:txBody>
          <a:bodyPr wrap="square" rtlCol="0">
            <a:spAutoFit/>
          </a:bodyPr>
          <a:lstStyle/>
          <a:p>
            <a:pPr lvl="0"/>
            <a:r>
              <a:rPr lang="zh-TW" altLang="zh-TW" b="1" dirty="0">
                <a:latin typeface="微軟正黑體" panose="020B0604030504040204" pitchFamily="34" charset="-120"/>
                <a:ea typeface="微軟正黑體" panose="020B0604030504040204" pitchFamily="34" charset="-120"/>
              </a:rPr>
              <a:t>就讀動機</a:t>
            </a:r>
            <a:endParaRPr lang="en-US" altLang="zh-TW" b="1" dirty="0">
              <a:latin typeface="微軟正黑體" panose="020B0604030504040204" pitchFamily="34" charset="-120"/>
              <a:ea typeface="微軟正黑體" panose="020B0604030504040204" pitchFamily="34" charset="-120"/>
            </a:endParaRPr>
          </a:p>
          <a:p>
            <a:pPr lvl="0"/>
            <a:endParaRPr lang="zh-TW" altLang="zh-TW" b="1" dirty="0">
              <a:latin typeface="微軟正黑體" panose="020B0604030504040204" pitchFamily="34" charset="-120"/>
              <a:ea typeface="微軟正黑體" panose="020B0604030504040204" pitchFamily="34" charset="-120"/>
            </a:endParaRPr>
          </a:p>
          <a:p>
            <a:r>
              <a:rPr lang="zh-TW" altLang="zh-TW" sz="1400" dirty="0">
                <a:latin typeface="微軟正黑體" panose="020B0604030504040204" pitchFamily="34" charset="-120"/>
                <a:ea typeface="微軟正黑體" panose="020B0604030504040204" pitchFamily="34" charset="-120"/>
              </a:rPr>
              <a:t>　　隨著軟硬體的蓬勃發展，帶動了科技的進步。</a:t>
            </a:r>
            <a:r>
              <a:rPr lang="en-US" altLang="zh-TW" sz="1400" dirty="0">
                <a:latin typeface="微軟正黑體" panose="020B0604030504040204" pitchFamily="34" charset="-120"/>
                <a:ea typeface="微軟正黑體" panose="020B0604030504040204" pitchFamily="34" charset="-120"/>
              </a:rPr>
              <a:t>5G</a:t>
            </a:r>
            <a:r>
              <a:rPr lang="zh-TW" altLang="zh-TW" sz="1400" dirty="0">
                <a:latin typeface="微軟正黑體" panose="020B0604030504040204" pitchFamily="34" charset="-120"/>
                <a:ea typeface="微軟正黑體" panose="020B0604030504040204" pitchFamily="34" charset="-120"/>
              </a:rPr>
              <a:t>的興起、物聯網的普及以及人工智慧的發展，都需要軟硬體的高度整合。就讀資工系時，在因緣際會下，我接觸了幾門硬體設計相關的課程，這使我對硬體的世界感到非常有興趣。而隨著高速發展的科技，這種軟硬實力兼具的</a:t>
            </a:r>
            <a:r>
              <a:rPr lang="en-US" altLang="zh-TW" sz="1400" dirty="0">
                <a:latin typeface="微軟正黑體" panose="020B0604030504040204" pitchFamily="34" charset="-120"/>
                <a:ea typeface="微軟正黑體" panose="020B0604030504040204" pitchFamily="34" charset="-120"/>
              </a:rPr>
              <a:t>T</a:t>
            </a:r>
            <a:r>
              <a:rPr lang="zh-TW" altLang="zh-TW" sz="1400" dirty="0">
                <a:latin typeface="微軟正黑體" panose="020B0604030504040204" pitchFamily="34" charset="-120"/>
                <a:ea typeface="微軟正黑體" panose="020B0604030504040204" pitchFamily="34" charset="-120"/>
              </a:rPr>
              <a:t>型人才開始越來越多，尤其是自從人工智慧以及機器學習大爆發開始，不管哪個研究領域都躲不掉機器學習的掛勾。在這種背景下，資工系出身的我，決定勇敢往硬體的領域發展。不論是因為台灣的硬體發展正在蒸蒸日上，充滿無限的可能性，又或是因為軟硬體與人工智慧結合與物聯網的時代來臨，都讓我對這個領域充滿無限的期待與好奇。因此我想就讀貴校，來增益自己的能力，參與未來科技的進步。</a:t>
            </a:r>
            <a:endParaRPr lang="en-US" altLang="zh-TW" sz="1400" dirty="0">
              <a:latin typeface="微軟正黑體" panose="020B0604030504040204" pitchFamily="34" charset="-120"/>
              <a:ea typeface="微軟正黑體" panose="020B0604030504040204" pitchFamily="34" charset="-120"/>
            </a:endParaRPr>
          </a:p>
          <a:p>
            <a:endParaRPr lang="zh-TW" altLang="zh-TW" sz="1400" dirty="0">
              <a:latin typeface="微軟正黑體" panose="020B0604030504040204" pitchFamily="34" charset="-120"/>
              <a:ea typeface="微軟正黑體" panose="020B0604030504040204" pitchFamily="34" charset="-120"/>
            </a:endParaRPr>
          </a:p>
          <a:p>
            <a:pPr lvl="0"/>
            <a:r>
              <a:rPr lang="zh-TW" altLang="zh-TW" b="1" dirty="0">
                <a:latin typeface="微軟正黑體" panose="020B0604030504040204" pitchFamily="34" charset="-120"/>
                <a:ea typeface="微軟正黑體" panose="020B0604030504040204" pitchFamily="34" charset="-120"/>
              </a:rPr>
              <a:t>讀書計畫</a:t>
            </a:r>
            <a:endParaRPr lang="en-US" altLang="zh-TW" b="1" dirty="0">
              <a:latin typeface="微軟正黑體" panose="020B0604030504040204" pitchFamily="34" charset="-120"/>
              <a:ea typeface="微軟正黑體" panose="020B0604030504040204" pitchFamily="34" charset="-120"/>
            </a:endParaRPr>
          </a:p>
          <a:p>
            <a:pPr lvl="0"/>
            <a:endParaRPr lang="zh-TW" altLang="zh-TW" b="1" dirty="0">
              <a:latin typeface="微軟正黑體" panose="020B0604030504040204" pitchFamily="34" charset="-120"/>
              <a:ea typeface="微軟正黑體" panose="020B0604030504040204" pitchFamily="34" charset="-120"/>
            </a:endParaRPr>
          </a:p>
          <a:p>
            <a:r>
              <a:rPr lang="zh-TW" altLang="zh-TW" sz="1400" b="1" dirty="0">
                <a:latin typeface="微軟正黑體" panose="020B0604030504040204" pitchFamily="34" charset="-120"/>
                <a:ea typeface="微軟正黑體" panose="020B0604030504040204" pitchFamily="34" charset="-120"/>
              </a:rPr>
              <a:t>短期規劃 ─ 入學前</a:t>
            </a:r>
          </a:p>
          <a:p>
            <a:pPr lvl="0"/>
            <a:r>
              <a:rPr lang="en-US" altLang="zh-TW" sz="1400" dirty="0">
                <a:latin typeface="微軟正黑體" panose="020B0604030504040204" pitchFamily="34" charset="-120"/>
                <a:ea typeface="微軟正黑體" panose="020B0604030504040204" pitchFamily="34" charset="-120"/>
              </a:rPr>
              <a:t>1.</a:t>
            </a:r>
            <a:r>
              <a:rPr lang="zh-TW" altLang="en-US" sz="1400" dirty="0">
                <a:latin typeface="微軟正黑體" panose="020B0604030504040204" pitchFamily="34" charset="-120"/>
                <a:ea typeface="微軟正黑體" panose="020B0604030504040204" pitchFamily="34" charset="-120"/>
              </a:rPr>
              <a:t>  </a:t>
            </a:r>
            <a:r>
              <a:rPr lang="zh-TW" altLang="zh-TW" sz="1400" dirty="0">
                <a:latin typeface="微軟正黑體" panose="020B0604030504040204" pitchFamily="34" charset="-120"/>
                <a:ea typeface="微軟正黑體" panose="020B0604030504040204" pitchFamily="34" charset="-120"/>
              </a:rPr>
              <a:t>參與台灣半導體研究中心的課程</a:t>
            </a:r>
          </a:p>
          <a:p>
            <a:pPr lvl="0"/>
            <a:r>
              <a:rPr lang="en-US" altLang="zh-TW" sz="1400" dirty="0">
                <a:latin typeface="微軟正黑體" panose="020B0604030504040204" pitchFamily="34" charset="-120"/>
                <a:ea typeface="微軟正黑體" panose="020B0604030504040204" pitchFamily="34" charset="-120"/>
              </a:rPr>
              <a:t>2.</a:t>
            </a:r>
            <a:r>
              <a:rPr lang="zh-TW" altLang="en-US" sz="1400" dirty="0">
                <a:latin typeface="微軟正黑體" panose="020B0604030504040204" pitchFamily="34" charset="-120"/>
                <a:ea typeface="微軟正黑體" panose="020B0604030504040204" pitchFamily="34" charset="-120"/>
              </a:rPr>
              <a:t>  </a:t>
            </a:r>
            <a:r>
              <a:rPr lang="zh-TW" altLang="zh-TW" sz="1400" dirty="0">
                <a:latin typeface="微軟正黑體" panose="020B0604030504040204" pitchFamily="34" charset="-120"/>
                <a:ea typeface="微軟正黑體" panose="020B0604030504040204" pitchFamily="34" charset="-120"/>
              </a:rPr>
              <a:t>練習歷屆</a:t>
            </a:r>
            <a:r>
              <a:rPr lang="en-US" altLang="zh-TW" sz="1400" dirty="0">
                <a:latin typeface="微軟正黑體" panose="020B0604030504040204" pitchFamily="34" charset="-120"/>
                <a:ea typeface="微軟正黑體" panose="020B0604030504040204" pitchFamily="34" charset="-120"/>
              </a:rPr>
              <a:t>IC</a:t>
            </a:r>
            <a:r>
              <a:rPr lang="zh-TW" altLang="zh-TW" sz="1400" dirty="0">
                <a:latin typeface="微軟正黑體" panose="020B0604030504040204" pitchFamily="34" charset="-120"/>
                <a:ea typeface="微軟正黑體" panose="020B0604030504040204" pitchFamily="34" charset="-120"/>
              </a:rPr>
              <a:t>競賽題目</a:t>
            </a:r>
          </a:p>
          <a:p>
            <a:pPr lvl="0"/>
            <a:r>
              <a:rPr lang="en-US" altLang="zh-TW" sz="1400" dirty="0">
                <a:latin typeface="微軟正黑體" panose="020B0604030504040204" pitchFamily="34" charset="-120"/>
                <a:ea typeface="微軟正黑體" panose="020B0604030504040204" pitchFamily="34" charset="-120"/>
              </a:rPr>
              <a:t>3.</a:t>
            </a:r>
            <a:r>
              <a:rPr lang="zh-TW" altLang="en-US" sz="1400" dirty="0">
                <a:latin typeface="微軟正黑體" panose="020B0604030504040204" pitchFamily="34" charset="-120"/>
                <a:ea typeface="微軟正黑體" panose="020B0604030504040204" pitchFamily="34" charset="-120"/>
              </a:rPr>
              <a:t>  </a:t>
            </a:r>
            <a:r>
              <a:rPr lang="zh-TW" altLang="zh-TW" sz="1400" dirty="0">
                <a:latin typeface="微軟正黑體" panose="020B0604030504040204" pitchFamily="34" charset="-120"/>
                <a:ea typeface="微軟正黑體" panose="020B0604030504040204" pitchFamily="34" charset="-120"/>
              </a:rPr>
              <a:t>考到金色多益</a:t>
            </a:r>
          </a:p>
          <a:p>
            <a:pPr marL="228600" lvl="0" indent="-228600">
              <a:buAutoNum type="arabicPeriod" startAt="4"/>
            </a:pPr>
            <a:r>
              <a:rPr lang="zh-TW" altLang="zh-TW" sz="1400" dirty="0">
                <a:latin typeface="微軟正黑體" panose="020B0604030504040204" pitchFamily="34" charset="-120"/>
                <a:ea typeface="微軟正黑體" panose="020B0604030504040204" pitchFamily="34" charset="-120"/>
              </a:rPr>
              <a:t>上網自學精進自己相關能力</a:t>
            </a:r>
            <a:endParaRPr lang="en-US" altLang="zh-TW" sz="1400" dirty="0">
              <a:latin typeface="微軟正黑體" panose="020B0604030504040204" pitchFamily="34" charset="-120"/>
              <a:ea typeface="微軟正黑體" panose="020B0604030504040204" pitchFamily="34" charset="-120"/>
            </a:endParaRPr>
          </a:p>
          <a:p>
            <a:pPr marL="228600" lvl="0" indent="-228600">
              <a:buAutoNum type="arabicPeriod" startAt="4"/>
            </a:pPr>
            <a:endParaRPr lang="zh-TW" altLang="zh-TW" sz="1400" dirty="0">
              <a:latin typeface="微軟正黑體" panose="020B0604030504040204" pitchFamily="34" charset="-120"/>
              <a:ea typeface="微軟正黑體" panose="020B0604030504040204" pitchFamily="34" charset="-120"/>
            </a:endParaRPr>
          </a:p>
          <a:p>
            <a:r>
              <a:rPr lang="zh-TW" altLang="zh-TW" sz="1400" b="1" dirty="0">
                <a:latin typeface="微軟正黑體" panose="020B0604030504040204" pitchFamily="34" charset="-120"/>
                <a:ea typeface="微軟正黑體" panose="020B0604030504040204" pitchFamily="34" charset="-120"/>
              </a:rPr>
              <a:t>中期規劃 ─ 入學期間</a:t>
            </a:r>
          </a:p>
          <a:p>
            <a:pPr marL="171450" lvl="0" indent="-171450">
              <a:buFont typeface="Arial" panose="020B0604020202020204" pitchFamily="34" charset="0"/>
              <a:buChar char="•"/>
            </a:pPr>
            <a:r>
              <a:rPr lang="zh-TW" altLang="zh-TW" sz="1400" dirty="0">
                <a:latin typeface="微軟正黑體" panose="020B0604030504040204" pitchFamily="34" charset="-120"/>
                <a:ea typeface="微軟正黑體" panose="020B0604030504040204" pitchFamily="34" charset="-120"/>
              </a:rPr>
              <a:t>修習的專業課程有「軟硬體共同設計」、「系統晶片設計概論」、「積體電路系統測試」、「積體電路設計自動化」、「系統晶片驗證」以及「奈米積體電路實體設計」</a:t>
            </a:r>
          </a:p>
          <a:p>
            <a:pPr marL="171450" lvl="0" indent="-171450">
              <a:buFont typeface="Arial" panose="020B0604020202020204" pitchFamily="34" charset="0"/>
              <a:buChar char="•"/>
            </a:pPr>
            <a:r>
              <a:rPr lang="zh-TW" altLang="zh-TW" sz="1400" dirty="0">
                <a:latin typeface="微軟正黑體" panose="020B0604030504040204" pitchFamily="34" charset="-120"/>
                <a:ea typeface="微軟正黑體" panose="020B0604030504040204" pitchFamily="34" charset="-120"/>
              </a:rPr>
              <a:t>碩一：探索適合的論文主題，並且努力增加自己的數位積體電路設計相關的專業能力。與此同時，協助碩二學長姊的研究，以此來增加實務上的經驗。</a:t>
            </a:r>
          </a:p>
          <a:p>
            <a:pPr marL="171450" lvl="0" indent="-171450">
              <a:buFont typeface="Arial" panose="020B0604020202020204" pitchFamily="34" charset="0"/>
              <a:buChar char="•"/>
            </a:pPr>
            <a:r>
              <a:rPr lang="zh-TW" altLang="zh-TW" sz="1400" dirty="0">
                <a:latin typeface="微軟正黑體" panose="020B0604030504040204" pitchFamily="34" charset="-120"/>
                <a:ea typeface="微軟正黑體" panose="020B0604030504040204" pitchFamily="34" charset="-120"/>
              </a:rPr>
              <a:t>碩二：完成畢業論文之餘，也期盼我的研究成果能對社會，或是對這個領域有所貢獻，並得到國際會議</a:t>
            </a:r>
            <a:r>
              <a:rPr lang="en-US" altLang="zh-TW" sz="1400" dirty="0">
                <a:latin typeface="微軟正黑體" panose="020B0604030504040204" pitchFamily="34" charset="-120"/>
                <a:ea typeface="微軟正黑體" panose="020B0604030504040204" pitchFamily="34" charset="-120"/>
              </a:rPr>
              <a:t>ISSCC</a:t>
            </a:r>
            <a:r>
              <a:rPr lang="zh-TW" altLang="zh-TW" sz="1400" dirty="0">
                <a:latin typeface="微軟正黑體" panose="020B0604030504040204" pitchFamily="34" charset="-120"/>
                <a:ea typeface="微軟正黑體" panose="020B0604030504040204" pitchFamily="34" charset="-120"/>
              </a:rPr>
              <a:t>的肯定。</a:t>
            </a:r>
            <a:endParaRPr lang="en-US" altLang="zh-TW" sz="1400" dirty="0">
              <a:latin typeface="微軟正黑體" panose="020B0604030504040204" pitchFamily="34" charset="-120"/>
              <a:ea typeface="微軟正黑體" panose="020B0604030504040204" pitchFamily="34" charset="-120"/>
            </a:endParaRPr>
          </a:p>
          <a:p>
            <a:pPr lvl="0"/>
            <a:endParaRPr lang="zh-TW" altLang="zh-TW" sz="1400" dirty="0">
              <a:latin typeface="微軟正黑體" panose="020B0604030504040204" pitchFamily="34" charset="-120"/>
              <a:ea typeface="微軟正黑體" panose="020B0604030504040204" pitchFamily="34" charset="-120"/>
            </a:endParaRPr>
          </a:p>
          <a:p>
            <a:r>
              <a:rPr lang="zh-TW" altLang="zh-TW" sz="1400" b="1" dirty="0">
                <a:latin typeface="微軟正黑體" panose="020B0604030504040204" pitchFamily="34" charset="-120"/>
                <a:ea typeface="微軟正黑體" panose="020B0604030504040204" pitchFamily="34" charset="-120"/>
              </a:rPr>
              <a:t>長期規劃 ─ 畢業後</a:t>
            </a:r>
          </a:p>
          <a:p>
            <a:r>
              <a:rPr lang="en-US" altLang="zh-TW" sz="1400" dirty="0">
                <a:latin typeface="微軟正黑體" panose="020B0604030504040204" pitchFamily="34" charset="-120"/>
                <a:ea typeface="微軟正黑體" panose="020B0604030504040204" pitchFamily="34" charset="-120"/>
              </a:rPr>
              <a:t>    </a:t>
            </a:r>
            <a:r>
              <a:rPr lang="zh-TW" altLang="en-US" sz="1400">
                <a:latin typeface="微軟正黑體" panose="020B0604030504040204" pitchFamily="34" charset="-120"/>
                <a:ea typeface="微軟正黑體" panose="020B0604030504040204" pitchFamily="34" charset="-120"/>
              </a:rPr>
              <a:t>    </a:t>
            </a:r>
            <a:r>
              <a:rPr lang="zh-TW" altLang="zh-TW" sz="1400">
                <a:latin typeface="微軟正黑體" panose="020B0604030504040204" pitchFamily="34" charset="-120"/>
                <a:ea typeface="微軟正黑體" panose="020B0604030504040204" pitchFamily="34" charset="-120"/>
              </a:rPr>
              <a:t>我</a:t>
            </a:r>
            <a:r>
              <a:rPr lang="zh-TW" altLang="zh-TW" sz="1400" dirty="0">
                <a:latin typeface="微軟正黑體" panose="020B0604030504040204" pitchFamily="34" charset="-120"/>
                <a:ea typeface="微軟正黑體" panose="020B0604030504040204" pitchFamily="34" charset="-120"/>
              </a:rPr>
              <a:t>希望能找到一份能夠運用我軟硬體實力的工作，或是繼續研讀博士班，繼續研究的路途。不論是就業還是繼續研讀博士班，我都會持續精進自己，研究最新的技術，並對這個學界和社會有所貢獻，希望自己能為這世界科技的進步盡一份心力。</a:t>
            </a:r>
          </a:p>
        </p:txBody>
      </p:sp>
    </p:spTree>
    <p:extLst>
      <p:ext uri="{BB962C8B-B14F-4D97-AF65-F5344CB8AC3E}">
        <p14:creationId xmlns:p14="http://schemas.microsoft.com/office/powerpoint/2010/main" val="479742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rot="16200000">
            <a:off x="3797021" y="-2399654"/>
            <a:ext cx="477838" cy="5661323"/>
          </a:xfrm>
          <a:prstGeom prst="rect">
            <a:avLst/>
          </a:prstGeom>
          <a:gradFill>
            <a:gsLst>
              <a:gs pos="0">
                <a:schemeClr val="bg1"/>
              </a:gs>
              <a:gs pos="100000">
                <a:schemeClr val="accent1">
                  <a:lumMod val="45000"/>
                  <a:lumOff val="55000"/>
                </a:schemeClr>
              </a:gs>
              <a:gs pos="100000">
                <a:schemeClr val="accent1">
                  <a:lumMod val="45000"/>
                  <a:lumOff val="55000"/>
                </a:schemeClr>
              </a:gs>
              <a:gs pos="99000">
                <a:srgbClr val="C2C2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TW" altLang="en-US" sz="1350" dirty="0"/>
          </a:p>
        </p:txBody>
      </p:sp>
      <p:sp>
        <p:nvSpPr>
          <p:cNvPr id="26" name="矩形 25"/>
          <p:cNvSpPr/>
          <p:nvPr/>
        </p:nvSpPr>
        <p:spPr>
          <a:xfrm>
            <a:off x="323404" y="828531"/>
            <a:ext cx="6534596" cy="6040115"/>
          </a:xfrm>
          <a:prstGeom prst="rect">
            <a:avLst/>
          </a:prstGeom>
          <a:noFill/>
          <a:ln w="19050">
            <a:noFill/>
          </a:ln>
        </p:spPr>
        <p:txBody>
          <a:bodyPr wrap="square" lIns="68580" tIns="34290" rIns="68580" bIns="34290">
            <a:spAutoFit/>
          </a:bodyPr>
          <a:lstStyle/>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r>
              <a:rPr lang="zh-TW" altLang="en-US" sz="2000" b="1" dirty="0">
                <a:ln w="0"/>
                <a:latin typeface="微軟正黑體" panose="020B0604030504040204" pitchFamily="34" charset="-120"/>
                <a:ea typeface="微軟正黑體" panose="020B0604030504040204" pitchFamily="34" charset="-120"/>
              </a:rPr>
              <a:t>摘要</a:t>
            </a:r>
            <a:endParaRPr lang="en-US" altLang="zh-TW" sz="20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1050" b="1" dirty="0">
              <a:ln w="0"/>
              <a:latin typeface="微軟正黑體" panose="020B0604030504040204" pitchFamily="34" charset="-120"/>
              <a:ea typeface="微軟正黑體" panose="020B0604030504040204" pitchFamily="34" charset="-120"/>
            </a:endParaRPr>
          </a:p>
          <a:p>
            <a:r>
              <a:rPr lang="zh-TW" altLang="en-US" sz="2000" b="1" dirty="0">
                <a:ln w="0"/>
                <a:latin typeface="微軟正黑體" panose="020B0604030504040204" pitchFamily="34" charset="-120"/>
                <a:ea typeface="微軟正黑體" panose="020B0604030504040204" pitchFamily="34" charset="-120"/>
              </a:rPr>
              <a:t>完整論文連結</a:t>
            </a:r>
            <a:endParaRPr lang="en-US" altLang="zh-TW" sz="20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p:txBody>
      </p:sp>
      <p:sp>
        <p:nvSpPr>
          <p:cNvPr id="29" name="矩形 28"/>
          <p:cNvSpPr/>
          <p:nvPr/>
        </p:nvSpPr>
        <p:spPr>
          <a:xfrm>
            <a:off x="552226" y="5386974"/>
            <a:ext cx="4758602" cy="253916"/>
          </a:xfrm>
          <a:prstGeom prst="rect">
            <a:avLst/>
          </a:prstGeom>
          <a:noFill/>
          <a:ln w="19050">
            <a:noFill/>
          </a:ln>
        </p:spPr>
        <p:txBody>
          <a:bodyPr wrap="square" lIns="68580" tIns="34290" rIns="68580" bIns="34290">
            <a:spAutoFit/>
          </a:bodyPr>
          <a:lstStyle/>
          <a:p>
            <a:r>
              <a:rPr lang="en-US" altLang="zh-TW" sz="1200" dirty="0">
                <a:ln w="0"/>
                <a:solidFill>
                  <a:srgbClr val="0070C0"/>
                </a:solidFill>
                <a:latin typeface="微軟正黑體" panose="020B0604030504040204" pitchFamily="34" charset="-120"/>
                <a:ea typeface="微軟正黑體" panose="020B0604030504040204" pitchFamily="34" charset="-120"/>
              </a:rPr>
              <a:t>https://ieeexplore.ieee.org/document/9868899/</a:t>
            </a:r>
            <a:endParaRPr lang="en-US" altLang="zh-TW" sz="1200" dirty="0">
              <a:ln w="0"/>
              <a:latin typeface="微軟正黑體" panose="020B0604030504040204" pitchFamily="34" charset="-120"/>
              <a:ea typeface="微軟正黑體" panose="020B0604030504040204" pitchFamily="34" charset="-120"/>
            </a:endParaRPr>
          </a:p>
        </p:txBody>
      </p:sp>
      <p:sp>
        <p:nvSpPr>
          <p:cNvPr id="80" name="矩形 79">
            <a:extLst>
              <a:ext uri="{FF2B5EF4-FFF2-40B4-BE49-F238E27FC236}">
                <a16:creationId xmlns:a16="http://schemas.microsoft.com/office/drawing/2014/main" id="{B3EF001E-2285-46AD-8747-F4397C92E6B5}"/>
              </a:ext>
            </a:extLst>
          </p:cNvPr>
          <p:cNvSpPr/>
          <p:nvPr/>
        </p:nvSpPr>
        <p:spPr>
          <a:xfrm>
            <a:off x="1391013" y="174311"/>
            <a:ext cx="4023198" cy="500137"/>
          </a:xfrm>
          <a:prstGeom prst="rect">
            <a:avLst/>
          </a:prstGeom>
          <a:noFill/>
          <a:ln w="19050">
            <a:noFill/>
          </a:ln>
        </p:spPr>
        <p:txBody>
          <a:bodyPr wrap="square" lIns="68580" tIns="34290" rIns="68580" bIns="34290">
            <a:spAutoFit/>
          </a:bodyPr>
          <a:lstStyle/>
          <a:p>
            <a:r>
              <a:rPr lang="en-US" altLang="zh-TW" sz="2800" b="1" dirty="0">
                <a:ln w="0"/>
                <a:latin typeface="微軟正黑體" panose="020B0604030504040204" pitchFamily="34" charset="-120"/>
                <a:ea typeface="微軟正黑體" panose="020B0604030504040204" pitchFamily="34" charset="-120"/>
              </a:rPr>
              <a:t>ICCCN22</a:t>
            </a:r>
            <a:r>
              <a:rPr lang="zh-TW" altLang="en-US" sz="2800" b="1" dirty="0">
                <a:ln w="0"/>
                <a:latin typeface="微軟正黑體" panose="020B0604030504040204" pitchFamily="34" charset="-120"/>
                <a:ea typeface="微軟正黑體" panose="020B0604030504040204" pitchFamily="34" charset="-120"/>
              </a:rPr>
              <a:t>論文撰寫 </a:t>
            </a:r>
            <a:r>
              <a:rPr lang="en-US" altLang="zh-TW" sz="2800" b="1" dirty="0">
                <a:ln w="0"/>
                <a:latin typeface="微軟正黑體" panose="020B0604030504040204" pitchFamily="34" charset="-120"/>
                <a:ea typeface="微軟正黑體" panose="020B0604030504040204" pitchFamily="34" charset="-120"/>
              </a:rPr>
              <a:t>[1]</a:t>
            </a:r>
            <a:endParaRPr lang="zh-TW" altLang="en-US" sz="2800" b="1" dirty="0">
              <a:ln w="0"/>
              <a:latin typeface="微軟正黑體" panose="020B0604030504040204" pitchFamily="34" charset="-120"/>
              <a:ea typeface="微軟正黑體" panose="020B0604030504040204" pitchFamily="34" charset="-120"/>
            </a:endParaRPr>
          </a:p>
        </p:txBody>
      </p:sp>
      <p:grpSp>
        <p:nvGrpSpPr>
          <p:cNvPr id="2" name="群組 1">
            <a:extLst>
              <a:ext uri="{FF2B5EF4-FFF2-40B4-BE49-F238E27FC236}">
                <a16:creationId xmlns:a16="http://schemas.microsoft.com/office/drawing/2014/main" id="{69E8C139-8FCE-4ADD-AB09-0056866EE848}"/>
              </a:ext>
            </a:extLst>
          </p:cNvPr>
          <p:cNvGrpSpPr/>
          <p:nvPr/>
        </p:nvGrpSpPr>
        <p:grpSpPr>
          <a:xfrm>
            <a:off x="527079" y="2310874"/>
            <a:ext cx="5982370" cy="3226325"/>
            <a:chOff x="510116" y="1104953"/>
            <a:chExt cx="5982370" cy="3241526"/>
          </a:xfrm>
        </p:grpSpPr>
        <p:sp>
          <p:nvSpPr>
            <p:cNvPr id="28" name="矩形 27"/>
            <p:cNvSpPr/>
            <p:nvPr/>
          </p:nvSpPr>
          <p:spPr>
            <a:xfrm>
              <a:off x="510116" y="1104953"/>
              <a:ext cx="5982370" cy="2654573"/>
            </a:xfrm>
            <a:prstGeom prst="rect">
              <a:avLst/>
            </a:prstGeom>
            <a:noFill/>
            <a:ln w="19050">
              <a:noFill/>
            </a:ln>
          </p:spPr>
          <p:txBody>
            <a:bodyPr wrap="square" lIns="68580" tIns="34290" rIns="68580" bIns="34290">
              <a:spAutoFit/>
            </a:bodyPr>
            <a:lstStyle/>
            <a:p>
              <a:pPr algn="dist"/>
              <a:r>
                <a:rPr lang="zh-TW" altLang="en-US" sz="1200" dirty="0">
                  <a:ln w="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n w="0"/>
                  <a:latin typeface="Times New Roman" panose="02020603050405020304" pitchFamily="18" charset="0"/>
                  <a:ea typeface="微軟正黑體" panose="020B0604030504040204" pitchFamily="34" charset="-120"/>
                  <a:cs typeface="Times New Roman" panose="02020603050405020304" pitchFamily="18" charset="0"/>
                </a:rPr>
                <a:t>A powerful Bit-Flip Attack (BFA), based on Row</a:t>
              </a:r>
              <a:r>
                <a:rPr lang="zh-TW" altLang="en-US" sz="1200" dirty="0">
                  <a:ln w="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n w="0"/>
                  <a:latin typeface="Times New Roman" panose="02020603050405020304" pitchFamily="18" charset="0"/>
                  <a:ea typeface="微軟正黑體" panose="020B0604030504040204" pitchFamily="34" charset="-120"/>
                  <a:cs typeface="Times New Roman" panose="02020603050405020304" pitchFamily="18" charset="0"/>
                </a:rPr>
                <a:t>Hammer Attack (RHA), can precisely flip the most vulnerable</a:t>
              </a:r>
              <a:r>
                <a:rPr lang="zh-TW" altLang="en-US" sz="1200" dirty="0">
                  <a:ln w="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n w="0"/>
                  <a:latin typeface="Times New Roman" panose="02020603050405020304" pitchFamily="18" charset="0"/>
                  <a:ea typeface="微軟正黑體" panose="020B0604030504040204" pitchFamily="34" charset="-120"/>
                  <a:cs typeface="Times New Roman" panose="02020603050405020304" pitchFamily="18" charset="0"/>
                </a:rPr>
                <a:t>bits in the memory system (i.e., DRAM) to crash Convolutional</a:t>
              </a:r>
              <a:r>
                <a:rPr lang="zh-TW" altLang="en-US" sz="1200" dirty="0">
                  <a:ln w="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n w="0"/>
                  <a:latin typeface="Times New Roman" panose="02020603050405020304" pitchFamily="18" charset="0"/>
                  <a:ea typeface="微軟正黑體" panose="020B0604030504040204" pitchFamily="34" charset="-120"/>
                  <a:cs typeface="Times New Roman" panose="02020603050405020304" pitchFamily="18" charset="0"/>
                </a:rPr>
                <a:t>Neural Networks (CNNs) run on Internet-of-Things (IoT) devices.</a:t>
              </a:r>
              <a:r>
                <a:rPr lang="zh-TW" altLang="en-US" sz="1200" dirty="0">
                  <a:ln w="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n w="0"/>
                  <a:latin typeface="Times New Roman" panose="02020603050405020304" pitchFamily="18" charset="0"/>
                  <a:ea typeface="微軟正黑體" panose="020B0604030504040204" pitchFamily="34" charset="-120"/>
                  <a:cs typeface="Times New Roman" panose="02020603050405020304" pitchFamily="18" charset="0"/>
                </a:rPr>
                <a:t>However, it is very difficult to detect BFA since most devices are</a:t>
              </a:r>
              <a:r>
                <a:rPr lang="zh-TW" altLang="en-US" sz="1200" dirty="0">
                  <a:ln w="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n w="0"/>
                  <a:latin typeface="Times New Roman" panose="02020603050405020304" pitchFamily="18" charset="0"/>
                  <a:ea typeface="微軟正黑體" panose="020B0604030504040204" pitchFamily="34" charset="-120"/>
                  <a:cs typeface="Times New Roman" panose="02020603050405020304" pitchFamily="18" charset="0"/>
                </a:rPr>
                <a:t>usually with limited computation capability and unaware of the</a:t>
              </a:r>
              <a:r>
                <a:rPr lang="zh-TW" altLang="en-US" sz="1200" dirty="0">
                  <a:ln w="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n w="0"/>
                  <a:latin typeface="Times New Roman" panose="02020603050405020304" pitchFamily="18" charset="0"/>
                  <a:ea typeface="微軟正黑體" panose="020B0604030504040204" pitchFamily="34" charset="-120"/>
                  <a:cs typeface="Times New Roman" panose="02020603050405020304" pitchFamily="18" charset="0"/>
                </a:rPr>
                <a:t>security issue. Therefore, BFA becomes one of the most crucial</a:t>
              </a:r>
              <a:r>
                <a:rPr lang="zh-TW" altLang="en-US" sz="1200" dirty="0">
                  <a:ln w="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n w="0"/>
                  <a:latin typeface="Times New Roman" panose="02020603050405020304" pitchFamily="18" charset="0"/>
                  <a:ea typeface="微軟正黑體" panose="020B0604030504040204" pitchFamily="34" charset="-120"/>
                  <a:cs typeface="Times New Roman" panose="02020603050405020304" pitchFamily="18" charset="0"/>
                </a:rPr>
                <a:t>threats to IoT networks. To this end, we design a novel defense</a:t>
              </a:r>
              <a:r>
                <a:rPr lang="zh-TW" altLang="en-US" sz="1200" dirty="0">
                  <a:ln w="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n w="0"/>
                  <a:latin typeface="Times New Roman" panose="02020603050405020304" pitchFamily="18" charset="0"/>
                  <a:ea typeface="微軟正黑體" panose="020B0604030504040204" pitchFamily="34" charset="-120"/>
                  <a:cs typeface="Times New Roman" panose="02020603050405020304" pitchFamily="18" charset="0"/>
                </a:rPr>
                <a:t>system termed Resilient Dual-mode Defense System (RIDES) to</a:t>
              </a:r>
              <a:r>
                <a:rPr lang="zh-TW" altLang="en-US" sz="1200" dirty="0">
                  <a:ln w="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n w="0"/>
                  <a:latin typeface="Times New Roman" panose="02020603050405020304" pitchFamily="18" charset="0"/>
                  <a:ea typeface="微軟正黑體" panose="020B0604030504040204" pitchFamily="34" charset="-120"/>
                  <a:cs typeface="Times New Roman" panose="02020603050405020304" pitchFamily="18" charset="0"/>
                </a:rPr>
                <a:t>encourage IoT devices with social relationships (i.e., Social IoT</a:t>
              </a:r>
              <a:r>
                <a:rPr lang="zh-TW" altLang="en-US" sz="1200" dirty="0">
                  <a:ln w="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n w="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200" dirty="0" err="1">
                  <a:ln w="0"/>
                  <a:latin typeface="Times New Roman" panose="02020603050405020304" pitchFamily="18" charset="0"/>
                  <a:ea typeface="微軟正黑體" panose="020B0604030504040204" pitchFamily="34" charset="-120"/>
                  <a:cs typeface="Times New Roman" panose="02020603050405020304" pitchFamily="18" charset="0"/>
                </a:rPr>
                <a:t>SIoT</a:t>
              </a:r>
              <a:r>
                <a:rPr lang="en-US" altLang="zh-TW" sz="1200" dirty="0">
                  <a:ln w="0"/>
                  <a:latin typeface="Times New Roman" panose="02020603050405020304" pitchFamily="18" charset="0"/>
                  <a:ea typeface="微軟正黑體" panose="020B0604030504040204" pitchFamily="34" charset="-120"/>
                  <a:cs typeface="Times New Roman" panose="02020603050405020304" pitchFamily="18" charset="0"/>
                </a:rPr>
                <a:t>)) to collaborate on BFA detection in an online manner.</a:t>
              </a:r>
              <a:r>
                <a:rPr lang="zh-TW" altLang="en-US" sz="1200" dirty="0">
                  <a:ln w="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n w="0"/>
                  <a:latin typeface="Times New Roman" panose="02020603050405020304" pitchFamily="18" charset="0"/>
                  <a:ea typeface="微軟正黑體" panose="020B0604030504040204" pitchFamily="34" charset="-120"/>
                  <a:cs typeface="Times New Roman" panose="02020603050405020304" pitchFamily="18" charset="0"/>
                </a:rPr>
                <a:t>Subsequently, a new online problem, Online</a:t>
              </a:r>
              <a:r>
                <a:rPr lang="zh-TW" altLang="en-US" sz="1200" dirty="0">
                  <a:ln w="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n w="0"/>
                  <a:latin typeface="Times New Roman" panose="02020603050405020304" pitchFamily="18" charset="0"/>
                  <a:ea typeface="微軟正黑體" panose="020B0604030504040204" pitchFamily="34" charset="-120"/>
                  <a:cs typeface="Times New Roman" panose="02020603050405020304" pitchFamily="18" charset="0"/>
                </a:rPr>
                <a:t>Computing Unit</a:t>
              </a:r>
              <a:r>
                <a:rPr lang="zh-TW" altLang="en-US" sz="1200" dirty="0">
                  <a:ln w="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n w="0"/>
                  <a:latin typeface="Times New Roman" panose="02020603050405020304" pitchFamily="18" charset="0"/>
                  <a:ea typeface="微軟正黑體" panose="020B0604030504040204" pitchFamily="34" charset="-120"/>
                  <a:cs typeface="Times New Roman" panose="02020603050405020304" pitchFamily="18" charset="0"/>
                </a:rPr>
                <a:t>Assignment Problem (OMAR), is formulated to optimize the total</a:t>
              </a:r>
              <a:r>
                <a:rPr lang="zh-TW" altLang="en-US" sz="1200" dirty="0">
                  <a:ln w="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n w="0"/>
                  <a:latin typeface="Times New Roman" panose="02020603050405020304" pitchFamily="18" charset="0"/>
                  <a:ea typeface="微軟正黑體" panose="020B0604030504040204" pitchFamily="34" charset="-120"/>
                  <a:cs typeface="Times New Roman" panose="02020603050405020304" pitchFamily="18" charset="0"/>
                </a:rPr>
                <a:t>inference rate for detecting BFA. To address OMAR’s challenges,</a:t>
              </a:r>
              <a:r>
                <a:rPr lang="zh-TW" altLang="en-US" sz="1200" dirty="0">
                  <a:ln w="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n w="0"/>
                  <a:latin typeface="Times New Roman" panose="02020603050405020304" pitchFamily="18" charset="0"/>
                  <a:ea typeface="微軟正黑體" panose="020B0604030504040204" pitchFamily="34" charset="-120"/>
                  <a:cs typeface="Times New Roman" panose="02020603050405020304" pitchFamily="18" charset="0"/>
                </a:rPr>
                <a:t>we present an online algorithm, Socially-aware Checker Assignment Algorithm (SCAN), to achieve the optimal competitive ratio.</a:t>
              </a:r>
              <a:r>
                <a:rPr lang="zh-TW" altLang="en-US" sz="1200" dirty="0">
                  <a:ln w="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n w="0"/>
                  <a:latin typeface="Times New Roman" panose="02020603050405020304" pitchFamily="18" charset="0"/>
                  <a:ea typeface="微軟正黑體" panose="020B0604030504040204" pitchFamily="34" charset="-120"/>
                  <a:cs typeface="Times New Roman" panose="02020603050405020304" pitchFamily="18" charset="0"/>
                </a:rPr>
                <a:t>Extensive experiment and simulation results manifest that RIDES</a:t>
              </a:r>
              <a:r>
                <a:rPr lang="zh-TW" altLang="en-US" sz="1200" dirty="0">
                  <a:ln w="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n w="0"/>
                  <a:latin typeface="Times New Roman" panose="02020603050405020304" pitchFamily="18" charset="0"/>
                  <a:ea typeface="微軟正黑體" panose="020B0604030504040204" pitchFamily="34" charset="-120"/>
                  <a:cs typeface="Times New Roman" panose="02020603050405020304" pitchFamily="18" charset="0"/>
                </a:rPr>
                <a:t>effectively detects BFA and SCAN increases the total inference</a:t>
              </a:r>
              <a:r>
                <a:rPr lang="zh-TW" altLang="en-US" sz="1200" dirty="0">
                  <a:ln w="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n w="0"/>
                  <a:latin typeface="Times New Roman" panose="02020603050405020304" pitchFamily="18" charset="0"/>
                  <a:ea typeface="微軟正黑體" panose="020B0604030504040204" pitchFamily="34" charset="-120"/>
                  <a:cs typeface="Times New Roman" panose="02020603050405020304" pitchFamily="18" charset="0"/>
                </a:rPr>
                <a:t>rate by 8%−515% and reduces the average overhead per image</a:t>
              </a:r>
              <a:r>
                <a:rPr lang="zh-TW" altLang="en-US" sz="1200" dirty="0">
                  <a:ln w="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n w="0"/>
                  <a:latin typeface="Times New Roman" panose="02020603050405020304" pitchFamily="18" charset="0"/>
                  <a:ea typeface="微軟正黑體" panose="020B0604030504040204" pitchFamily="34" charset="-120"/>
                  <a:cs typeface="Times New Roman" panose="02020603050405020304" pitchFamily="18" charset="0"/>
                </a:rPr>
                <a:t>by 31%−55%compared with other solutions.</a:t>
              </a:r>
            </a:p>
          </p:txBody>
        </p:sp>
        <p:sp>
          <p:nvSpPr>
            <p:cNvPr id="7" name="矩形 6">
              <a:extLst>
                <a:ext uri="{FF2B5EF4-FFF2-40B4-BE49-F238E27FC236}">
                  <a16:creationId xmlns:a16="http://schemas.microsoft.com/office/drawing/2014/main" id="{090A4346-48E2-4CA4-8A9C-0DBD3D46A5F5}"/>
                </a:ext>
              </a:extLst>
            </p:cNvPr>
            <p:cNvSpPr/>
            <p:nvPr/>
          </p:nvSpPr>
          <p:spPr>
            <a:xfrm>
              <a:off x="510116" y="4000230"/>
              <a:ext cx="5982370" cy="346249"/>
            </a:xfrm>
            <a:prstGeom prst="rect">
              <a:avLst/>
            </a:prstGeom>
            <a:noFill/>
            <a:ln w="19050">
              <a:noFill/>
            </a:ln>
          </p:spPr>
          <p:txBody>
            <a:bodyPr wrap="square" lIns="68580" tIns="34290" rIns="68580" bIns="34290">
              <a:spAutoFit/>
            </a:bodyPr>
            <a:lstStyle/>
            <a:p>
              <a:endParaRPr lang="zh-TW" altLang="en-US" dirty="0">
                <a:latin typeface="Times New Roman" panose="02020603050405020304" pitchFamily="18" charset="0"/>
                <a:cs typeface="Times New Roman" panose="02020603050405020304" pitchFamily="18" charset="0"/>
              </a:endParaRPr>
            </a:p>
          </p:txBody>
        </p:sp>
      </p:grpSp>
      <p:sp>
        <p:nvSpPr>
          <p:cNvPr id="4" name="文字方塊 3">
            <a:extLst>
              <a:ext uri="{FF2B5EF4-FFF2-40B4-BE49-F238E27FC236}">
                <a16:creationId xmlns:a16="http://schemas.microsoft.com/office/drawing/2014/main" id="{69E0AA24-627D-411C-9B58-03D7A640D76A}"/>
              </a:ext>
            </a:extLst>
          </p:cNvPr>
          <p:cNvSpPr txBox="1"/>
          <p:nvPr/>
        </p:nvSpPr>
        <p:spPr>
          <a:xfrm>
            <a:off x="552226" y="783112"/>
            <a:ext cx="5982370" cy="1323439"/>
          </a:xfrm>
          <a:prstGeom prst="rect">
            <a:avLst/>
          </a:prstGeom>
          <a:noFill/>
        </p:spPr>
        <p:txBody>
          <a:bodyPr wrap="square" rtlCol="0">
            <a:spAutoFit/>
          </a:bodyPr>
          <a:lstStyle/>
          <a:p>
            <a:pPr algn="ctr"/>
            <a:r>
              <a:rPr lang="en-US" altLang="zh-TW" sz="2000" b="1" dirty="0">
                <a:ln w="0"/>
                <a:latin typeface="微軟正黑體" panose="020B0604030504040204" pitchFamily="34" charset="-120"/>
                <a:ea typeface="微軟正黑體" panose="020B0604030504040204" pitchFamily="34" charset="-120"/>
              </a:rPr>
              <a:t>Socially-aware Collaborative Defense System</a:t>
            </a:r>
            <a:r>
              <a:rPr lang="zh-TW" altLang="en-US" sz="2000" b="1" dirty="0">
                <a:ln w="0"/>
                <a:latin typeface="微軟正黑體" panose="020B0604030504040204" pitchFamily="34" charset="-120"/>
                <a:ea typeface="微軟正黑體" panose="020B0604030504040204" pitchFamily="34" charset="-120"/>
              </a:rPr>
              <a:t> </a:t>
            </a:r>
            <a:r>
              <a:rPr lang="en-US" altLang="zh-TW" sz="2000" b="1" dirty="0">
                <a:ln w="0"/>
                <a:latin typeface="微軟正黑體" panose="020B0604030504040204" pitchFamily="34" charset="-120"/>
                <a:ea typeface="微軟正黑體" panose="020B0604030504040204" pitchFamily="34" charset="-120"/>
              </a:rPr>
              <a:t>against Bit-Flip Attack in Social Internet of Things</a:t>
            </a:r>
            <a:r>
              <a:rPr lang="zh-TW" altLang="en-US" sz="2000" b="1" dirty="0">
                <a:ln w="0"/>
                <a:latin typeface="微軟正黑體" panose="020B0604030504040204" pitchFamily="34" charset="-120"/>
                <a:ea typeface="微軟正黑體" panose="020B0604030504040204" pitchFamily="34" charset="-120"/>
              </a:rPr>
              <a:t> </a:t>
            </a:r>
            <a:r>
              <a:rPr lang="en-US" altLang="zh-TW" sz="2000" b="1" dirty="0">
                <a:ln w="0"/>
                <a:latin typeface="微軟正黑體" panose="020B0604030504040204" pitchFamily="34" charset="-120"/>
                <a:ea typeface="微軟正黑體" panose="020B0604030504040204" pitchFamily="34" charset="-120"/>
              </a:rPr>
              <a:t>and Its Online Assignment Optimization</a:t>
            </a:r>
          </a:p>
          <a:p>
            <a:pPr algn="ctr"/>
            <a:endParaRPr lang="zh-TW" altLang="en-US" sz="2000" dirty="0"/>
          </a:p>
        </p:txBody>
      </p:sp>
      <p:sp>
        <p:nvSpPr>
          <p:cNvPr id="10" name="矩形 9">
            <a:extLst>
              <a:ext uri="{FF2B5EF4-FFF2-40B4-BE49-F238E27FC236}">
                <a16:creationId xmlns:a16="http://schemas.microsoft.com/office/drawing/2014/main" id="{33D423F8-2228-4FB8-815B-E162BD5759A4}"/>
              </a:ext>
            </a:extLst>
          </p:cNvPr>
          <p:cNvSpPr/>
          <p:nvPr/>
        </p:nvSpPr>
        <p:spPr>
          <a:xfrm rot="16200000">
            <a:off x="3797021" y="3385196"/>
            <a:ext cx="477838" cy="5661323"/>
          </a:xfrm>
          <a:prstGeom prst="rect">
            <a:avLst/>
          </a:prstGeom>
          <a:gradFill>
            <a:gsLst>
              <a:gs pos="0">
                <a:schemeClr val="bg1"/>
              </a:gs>
              <a:gs pos="100000">
                <a:schemeClr val="accent1">
                  <a:lumMod val="45000"/>
                  <a:lumOff val="55000"/>
                </a:schemeClr>
              </a:gs>
              <a:gs pos="100000">
                <a:schemeClr val="accent1">
                  <a:lumMod val="45000"/>
                  <a:lumOff val="55000"/>
                </a:schemeClr>
              </a:gs>
              <a:gs pos="99000">
                <a:srgbClr val="C2C2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TW" altLang="en-US" sz="1350" dirty="0"/>
          </a:p>
        </p:txBody>
      </p:sp>
      <p:sp>
        <p:nvSpPr>
          <p:cNvPr id="11" name="矩形 10">
            <a:extLst>
              <a:ext uri="{FF2B5EF4-FFF2-40B4-BE49-F238E27FC236}">
                <a16:creationId xmlns:a16="http://schemas.microsoft.com/office/drawing/2014/main" id="{6C144774-7A20-40B0-AA45-F419ADF2D3F1}"/>
              </a:ext>
            </a:extLst>
          </p:cNvPr>
          <p:cNvSpPr/>
          <p:nvPr/>
        </p:nvSpPr>
        <p:spPr>
          <a:xfrm>
            <a:off x="4998958" y="5965788"/>
            <a:ext cx="2411496" cy="438582"/>
          </a:xfrm>
          <a:prstGeom prst="rect">
            <a:avLst/>
          </a:prstGeom>
          <a:noFill/>
          <a:ln w="19050">
            <a:noFill/>
          </a:ln>
        </p:spPr>
        <p:txBody>
          <a:bodyPr wrap="square" lIns="68580" tIns="34290" rIns="68580" bIns="34290">
            <a:spAutoFit/>
          </a:bodyPr>
          <a:lstStyle/>
          <a:p>
            <a:pPr algn="ctr"/>
            <a:r>
              <a:rPr lang="zh-TW" altLang="en-US" sz="2400" b="1" dirty="0">
                <a:ln w="0"/>
                <a:latin typeface="微軟正黑體" panose="020B0604030504040204" pitchFamily="34" charset="-120"/>
                <a:ea typeface="微軟正黑體" panose="020B0604030504040204" pitchFamily="34" charset="-120"/>
              </a:rPr>
              <a:t>互聯科技</a:t>
            </a:r>
          </a:p>
        </p:txBody>
      </p:sp>
      <p:sp>
        <p:nvSpPr>
          <p:cNvPr id="12" name="矩形 11">
            <a:extLst>
              <a:ext uri="{FF2B5EF4-FFF2-40B4-BE49-F238E27FC236}">
                <a16:creationId xmlns:a16="http://schemas.microsoft.com/office/drawing/2014/main" id="{EACA8767-BDFD-40CD-8BBE-D75E817335D9}"/>
              </a:ext>
            </a:extLst>
          </p:cNvPr>
          <p:cNvSpPr/>
          <p:nvPr/>
        </p:nvSpPr>
        <p:spPr>
          <a:xfrm>
            <a:off x="527079" y="6972259"/>
            <a:ext cx="5507364" cy="1420325"/>
          </a:xfrm>
          <a:prstGeom prst="rect">
            <a:avLst/>
          </a:prstGeom>
          <a:noFill/>
          <a:ln w="19050">
            <a:noFill/>
          </a:ln>
        </p:spPr>
        <p:txBody>
          <a:bodyPr wrap="square" lIns="68580" tIns="34290" rIns="68580" bIns="34290">
            <a:spAutoFit/>
          </a:bodyPr>
          <a:lstStyle/>
          <a:p>
            <a:pPr>
              <a:lnSpc>
                <a:spcPct val="150000"/>
              </a:lnSpc>
            </a:pPr>
            <a:r>
              <a:rPr lang="zh-TW" altLang="en-US" sz="1200" dirty="0">
                <a:ln w="0"/>
                <a:latin typeface="微軟正黑體" panose="020B0604030504040204" pitchFamily="34" charset="-120"/>
                <a:ea typeface="微軟正黑體" panose="020B0604030504040204" pitchFamily="34" charset="-120"/>
              </a:rPr>
              <a:t>　　為了增進 </a:t>
            </a:r>
            <a:r>
              <a:rPr lang="en-US" altLang="zh-TW" sz="1200" dirty="0">
                <a:ln w="0"/>
                <a:latin typeface="微軟正黑體" panose="020B0604030504040204" pitchFamily="34" charset="-120"/>
                <a:ea typeface="微軟正黑體" panose="020B0604030504040204" pitchFamily="34" charset="-120"/>
              </a:rPr>
              <a:t>Google Map</a:t>
            </a:r>
            <a:r>
              <a:rPr lang="zh-TW" altLang="en-US" sz="1200" dirty="0">
                <a:ln w="0"/>
                <a:latin typeface="微軟正黑體" panose="020B0604030504040204" pitchFamily="34" charset="-120"/>
                <a:ea typeface="微軟正黑體" panose="020B0604030504040204" pitchFamily="34" charset="-120"/>
              </a:rPr>
              <a:t> 的觸擊率，使用 </a:t>
            </a:r>
            <a:r>
              <a:rPr lang="en-US" altLang="zh-TW" sz="1200" dirty="0">
                <a:ln w="0"/>
                <a:latin typeface="微軟正黑體" panose="020B0604030504040204" pitchFamily="34" charset="-120"/>
                <a:ea typeface="微軟正黑體" panose="020B0604030504040204" pitchFamily="34" charset="-120"/>
              </a:rPr>
              <a:t>Python</a:t>
            </a:r>
            <a:r>
              <a:rPr lang="zh-TW" altLang="en-US" sz="1200" dirty="0">
                <a:ln w="0"/>
                <a:latin typeface="微軟正黑體" panose="020B0604030504040204" pitchFamily="34" charset="-120"/>
                <a:ea typeface="微軟正黑體" panose="020B0604030504040204" pitchFamily="34" charset="-120"/>
              </a:rPr>
              <a:t> 寫了一個自動點擊 </a:t>
            </a:r>
            <a:r>
              <a:rPr lang="en-US" altLang="zh-TW" sz="1200" dirty="0">
                <a:ln w="0"/>
                <a:latin typeface="微軟正黑體" panose="020B0604030504040204" pitchFamily="34" charset="-120"/>
                <a:ea typeface="微軟正黑體" panose="020B0604030504040204" pitchFamily="34" charset="-120"/>
              </a:rPr>
              <a:t>Google</a:t>
            </a:r>
            <a:r>
              <a:rPr lang="zh-TW" altLang="en-US" sz="1200" dirty="0">
                <a:ln w="0"/>
                <a:latin typeface="微軟正黑體" panose="020B0604030504040204" pitchFamily="34" charset="-120"/>
                <a:ea typeface="微軟正黑體" panose="020B0604030504040204" pitchFamily="34" charset="-120"/>
              </a:rPr>
              <a:t> 系統。此系統會去讀取輸入，並且在</a:t>
            </a:r>
            <a:r>
              <a:rPr lang="en-US" altLang="zh-TW" sz="1200" dirty="0">
                <a:ln w="0"/>
                <a:latin typeface="微軟正黑體" panose="020B0604030504040204" pitchFamily="34" charset="-120"/>
                <a:ea typeface="微軟正黑體" panose="020B0604030504040204" pitchFamily="34" charset="-120"/>
              </a:rPr>
              <a:t>Google Map</a:t>
            </a:r>
            <a:r>
              <a:rPr lang="zh-TW" altLang="en-US" sz="1200" dirty="0">
                <a:ln w="0"/>
                <a:latin typeface="微軟正黑體" panose="020B0604030504040204" pitchFamily="34" charset="-120"/>
                <a:ea typeface="微軟正黑體" panose="020B0604030504040204" pitchFamily="34" charset="-120"/>
              </a:rPr>
              <a:t> 搜尋欄位輸入關鍵字以及地區，進而一筆一筆尋找目標商家，並且點擊電話以及導航，以此增加觸擊率。</a:t>
            </a:r>
            <a:endParaRPr lang="en-US" altLang="zh-TW" sz="1200" dirty="0">
              <a:ln w="0"/>
              <a:latin typeface="微軟正黑體" panose="020B0604030504040204" pitchFamily="34" charset="-120"/>
              <a:ea typeface="微軟正黑體" panose="020B0604030504040204" pitchFamily="34" charset="-120"/>
            </a:endParaRPr>
          </a:p>
          <a:p>
            <a:pPr>
              <a:lnSpc>
                <a:spcPct val="150000"/>
              </a:lnSpc>
            </a:pPr>
            <a:r>
              <a:rPr lang="zh-TW" altLang="en-US" sz="1200" dirty="0">
                <a:ln w="0"/>
                <a:latin typeface="微軟正黑體" panose="020B0604030504040204" pitchFamily="34" charset="-120"/>
                <a:ea typeface="微軟正黑體" panose="020B0604030504040204" pitchFamily="34" charset="-120"/>
              </a:rPr>
              <a:t>　　除了點擊系統外，還有幫互聯科技設計一套完整的後台管理系統。但由於簽屬報密協議，因此並不贅述其中細項。</a:t>
            </a:r>
          </a:p>
        </p:txBody>
      </p:sp>
      <p:sp>
        <p:nvSpPr>
          <p:cNvPr id="13" name="矩形 12">
            <a:extLst>
              <a:ext uri="{FF2B5EF4-FFF2-40B4-BE49-F238E27FC236}">
                <a16:creationId xmlns:a16="http://schemas.microsoft.com/office/drawing/2014/main" id="{09BD15C6-7AB9-4AB8-B126-4EE37A9D7D16}"/>
              </a:ext>
            </a:extLst>
          </p:cNvPr>
          <p:cNvSpPr/>
          <p:nvPr/>
        </p:nvSpPr>
        <p:spPr>
          <a:xfrm>
            <a:off x="527079" y="8910066"/>
            <a:ext cx="5109824" cy="869469"/>
          </a:xfrm>
          <a:prstGeom prst="rect">
            <a:avLst/>
          </a:prstGeom>
          <a:noFill/>
          <a:ln w="19050">
            <a:noFill/>
          </a:ln>
        </p:spPr>
        <p:txBody>
          <a:bodyPr wrap="square" lIns="68580" tIns="34290" rIns="68580" bIns="34290">
            <a:spAutoFit/>
          </a:bodyPr>
          <a:lstStyle/>
          <a:p>
            <a:r>
              <a:rPr lang="zh-TW" altLang="en-US" sz="1200" dirty="0">
                <a:ln w="0"/>
                <a:latin typeface="微軟正黑體" panose="020B0604030504040204" pitchFamily="34" charset="-120"/>
                <a:ea typeface="微軟正黑體" panose="020B0604030504040204" pitchFamily="34" charset="-120"/>
              </a:rPr>
              <a:t>展示影片：</a:t>
            </a:r>
            <a:endParaRPr lang="en-US" altLang="zh-TW" sz="1200" dirty="0">
              <a:ln w="0"/>
              <a:latin typeface="微軟正黑體" panose="020B0604030504040204" pitchFamily="34" charset="-120"/>
              <a:ea typeface="微軟正黑體" panose="020B0604030504040204" pitchFamily="34" charset="-120"/>
            </a:endParaRPr>
          </a:p>
          <a:p>
            <a:endParaRPr lang="en-US" altLang="zh-TW" sz="1400" dirty="0">
              <a:ln w="0"/>
              <a:latin typeface="微軟正黑體" panose="020B0604030504040204" pitchFamily="34" charset="-120"/>
              <a:ea typeface="微軟正黑體" panose="020B0604030504040204" pitchFamily="34" charset="-120"/>
            </a:endParaRPr>
          </a:p>
          <a:p>
            <a:r>
              <a:rPr lang="en-US" altLang="zh-TW" sz="1200" dirty="0">
                <a:ln w="0"/>
                <a:latin typeface="微軟正黑體" panose="020B0604030504040204" pitchFamily="34" charset="-120"/>
                <a:ea typeface="微軟正黑體" panose="020B0604030504040204" pitchFamily="34" charset="-120"/>
                <a:hlinkClick r:id="rId2"/>
              </a:rPr>
              <a:t>https://youtu.be/E25EU9Tgj3M</a:t>
            </a:r>
            <a:endParaRPr lang="en-US" altLang="zh-TW" sz="1200" dirty="0">
              <a:ln w="0"/>
              <a:latin typeface="微軟正黑體" panose="020B0604030504040204" pitchFamily="34" charset="-120"/>
              <a:ea typeface="微軟正黑體" panose="020B0604030504040204" pitchFamily="34" charset="-120"/>
            </a:endParaRPr>
          </a:p>
          <a:p>
            <a:endParaRPr lang="en-US" altLang="zh-TW" sz="1400" dirty="0">
              <a:ln w="0"/>
              <a:latin typeface="微軟正黑體" panose="020B0604030504040204" pitchFamily="34" charset="-120"/>
              <a:ea typeface="微軟正黑體" panose="020B0604030504040204" pitchFamily="34" charset="-120"/>
            </a:endParaRPr>
          </a:p>
        </p:txBody>
      </p:sp>
      <p:sp>
        <p:nvSpPr>
          <p:cNvPr id="14" name="矩形 13">
            <a:extLst>
              <a:ext uri="{FF2B5EF4-FFF2-40B4-BE49-F238E27FC236}">
                <a16:creationId xmlns:a16="http://schemas.microsoft.com/office/drawing/2014/main" id="{F4E7F20B-65A8-4409-819A-5CAE133D99A5}"/>
              </a:ext>
            </a:extLst>
          </p:cNvPr>
          <p:cNvSpPr/>
          <p:nvPr/>
        </p:nvSpPr>
        <p:spPr>
          <a:xfrm>
            <a:off x="1205278" y="5954640"/>
            <a:ext cx="4243112" cy="500137"/>
          </a:xfrm>
          <a:prstGeom prst="rect">
            <a:avLst/>
          </a:prstGeom>
          <a:noFill/>
          <a:ln w="19050">
            <a:noFill/>
          </a:ln>
        </p:spPr>
        <p:txBody>
          <a:bodyPr wrap="square" lIns="68580" tIns="34290" rIns="68580" bIns="34290">
            <a:spAutoFit/>
          </a:bodyPr>
          <a:lstStyle/>
          <a:p>
            <a:r>
              <a:rPr lang="en-US" altLang="zh-TW" sz="2800" b="1" dirty="0">
                <a:ln w="0"/>
                <a:latin typeface="微軟正黑體" panose="020B0604030504040204" pitchFamily="34" charset="-120"/>
                <a:ea typeface="微軟正黑體" panose="020B0604030504040204" pitchFamily="34" charset="-120"/>
              </a:rPr>
              <a:t>Google Maps</a:t>
            </a:r>
            <a:r>
              <a:rPr lang="zh-TW" altLang="en-US" sz="2800" b="1" dirty="0">
                <a:ln w="0"/>
                <a:latin typeface="微軟正黑體" panose="020B0604030504040204" pitchFamily="34" charset="-120"/>
                <a:ea typeface="微軟正黑體" panose="020B0604030504040204" pitchFamily="34" charset="-120"/>
              </a:rPr>
              <a:t>點擊系統</a:t>
            </a:r>
            <a:r>
              <a:rPr lang="en-US" altLang="zh-TW" sz="2800" b="1" dirty="0">
                <a:ln w="0"/>
                <a:latin typeface="微軟正黑體" panose="020B0604030504040204" pitchFamily="34" charset="-120"/>
                <a:ea typeface="微軟正黑體" panose="020B0604030504040204" pitchFamily="34" charset="-120"/>
              </a:rPr>
              <a:t>[2]</a:t>
            </a:r>
            <a:endParaRPr lang="zh-TW" altLang="en-US" sz="2800" b="1" dirty="0">
              <a:ln w="0"/>
              <a:latin typeface="微軟正黑體" panose="020B0604030504040204" pitchFamily="34" charset="-120"/>
              <a:ea typeface="微軟正黑體" panose="020B0604030504040204" pitchFamily="34" charset="-120"/>
            </a:endParaRPr>
          </a:p>
        </p:txBody>
      </p:sp>
      <p:sp>
        <p:nvSpPr>
          <p:cNvPr id="15" name="矩形 14">
            <a:extLst>
              <a:ext uri="{FF2B5EF4-FFF2-40B4-BE49-F238E27FC236}">
                <a16:creationId xmlns:a16="http://schemas.microsoft.com/office/drawing/2014/main" id="{CEF296F0-56FF-416D-BD94-65BE240EF697}"/>
              </a:ext>
            </a:extLst>
          </p:cNvPr>
          <p:cNvSpPr/>
          <p:nvPr/>
        </p:nvSpPr>
        <p:spPr>
          <a:xfrm>
            <a:off x="323404" y="6477075"/>
            <a:ext cx="5185856" cy="6440225"/>
          </a:xfrm>
          <a:prstGeom prst="rect">
            <a:avLst/>
          </a:prstGeom>
          <a:noFill/>
          <a:ln w="19050">
            <a:noFill/>
          </a:ln>
        </p:spPr>
        <p:txBody>
          <a:bodyPr wrap="square" lIns="68580" tIns="34290" rIns="68580" bIns="34290">
            <a:spAutoFit/>
          </a:bodyPr>
          <a:lstStyle/>
          <a:p>
            <a:r>
              <a:rPr lang="zh-TW" altLang="en-US" sz="2000" b="1" dirty="0">
                <a:ln w="0"/>
                <a:latin typeface="微軟正黑體" panose="020B0604030504040204" pitchFamily="34" charset="-120"/>
                <a:ea typeface="微軟正黑體" panose="020B0604030504040204" pitchFamily="34" charset="-120"/>
              </a:rPr>
              <a:t>摘要</a:t>
            </a:r>
            <a:endParaRPr lang="en-US" altLang="zh-TW" sz="1200" b="1" dirty="0">
              <a:ln w="0"/>
              <a:latin typeface="微軟正黑體" panose="020B0604030504040204" pitchFamily="34" charset="-120"/>
              <a:ea typeface="微軟正黑體" panose="020B0604030504040204" pitchFamily="34" charset="-120"/>
            </a:endParaRPr>
          </a:p>
          <a:p>
            <a:endParaRPr lang="en-US" altLang="zh-TW" sz="1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r>
              <a:rPr lang="zh-TW" altLang="en-US" sz="2000" b="1" dirty="0">
                <a:ln w="0"/>
                <a:latin typeface="微軟正黑體" panose="020B0604030504040204" pitchFamily="34" charset="-120"/>
                <a:ea typeface="微軟正黑體" panose="020B0604030504040204" pitchFamily="34" charset="-120"/>
              </a:rPr>
              <a:t>成果展示</a:t>
            </a:r>
            <a:endParaRPr lang="en-US" altLang="zh-TW" sz="20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zh-TW" altLang="en-US" sz="2400" b="1" dirty="0">
              <a:ln w="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12199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3FB2505B-D01F-4DB0-8B3C-1C2C1F7D78E2}"/>
              </a:ext>
            </a:extLst>
          </p:cNvPr>
          <p:cNvGraphicFramePr>
            <a:graphicFrameLocks noGrp="1"/>
          </p:cNvGraphicFramePr>
          <p:nvPr>
            <p:extLst>
              <p:ext uri="{D42A27DB-BD31-4B8C-83A1-F6EECF244321}">
                <p14:modId xmlns:p14="http://schemas.microsoft.com/office/powerpoint/2010/main" val="1446066769"/>
              </p:ext>
            </p:extLst>
          </p:nvPr>
        </p:nvGraphicFramePr>
        <p:xfrm>
          <a:off x="704525" y="1216998"/>
          <a:ext cx="5915025" cy="4462016"/>
        </p:xfrm>
        <a:graphic>
          <a:graphicData uri="http://schemas.openxmlformats.org/drawingml/2006/table">
            <a:tbl>
              <a:tblPr firstRow="1" firstCol="1" bandRow="1">
                <a:tableStyleId>{C083E6E3-FA7D-4D7B-A595-EF9225AFEA82}</a:tableStyleId>
              </a:tblPr>
              <a:tblGrid>
                <a:gridCol w="3836722">
                  <a:extLst>
                    <a:ext uri="{9D8B030D-6E8A-4147-A177-3AD203B41FA5}">
                      <a16:colId xmlns:a16="http://schemas.microsoft.com/office/drawing/2014/main" val="4264695104"/>
                    </a:ext>
                  </a:extLst>
                </a:gridCol>
                <a:gridCol w="2078303">
                  <a:extLst>
                    <a:ext uri="{9D8B030D-6E8A-4147-A177-3AD203B41FA5}">
                      <a16:colId xmlns:a16="http://schemas.microsoft.com/office/drawing/2014/main" val="619190871"/>
                    </a:ext>
                  </a:extLst>
                </a:gridCol>
              </a:tblGrid>
              <a:tr h="343232">
                <a:tc>
                  <a:txBody>
                    <a:bodyPr/>
                    <a:lstStyle/>
                    <a:p>
                      <a:pPr>
                        <a:spcAft>
                          <a:spcPts val="1200"/>
                        </a:spcAft>
                      </a:pPr>
                      <a:r>
                        <a:rPr lang="en-US" sz="1100" kern="0" dirty="0">
                          <a:effectLst/>
                        </a:rPr>
                        <a:t>Parameter</a:t>
                      </a:r>
                      <a:endParaRPr lang="zh-TW" sz="11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tc>
                  <a:txBody>
                    <a:bodyPr/>
                    <a:lstStyle/>
                    <a:p>
                      <a:pPr>
                        <a:spcAft>
                          <a:spcPts val="1200"/>
                        </a:spcAft>
                      </a:pPr>
                      <a:r>
                        <a:rPr lang="en-US" sz="1100" kern="0" dirty="0">
                          <a:effectLst/>
                        </a:rPr>
                        <a:t>Value</a:t>
                      </a:r>
                      <a:endParaRPr lang="zh-TW" sz="11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extLst>
                  <a:ext uri="{0D108BD9-81ED-4DB2-BD59-A6C34878D82A}">
                    <a16:rowId xmlns:a16="http://schemas.microsoft.com/office/drawing/2014/main" val="983028189"/>
                  </a:ext>
                </a:extLst>
              </a:tr>
              <a:tr h="343232">
                <a:tc>
                  <a:txBody>
                    <a:bodyPr/>
                    <a:lstStyle/>
                    <a:p>
                      <a:pPr>
                        <a:spcAft>
                          <a:spcPts val="1200"/>
                        </a:spcAft>
                      </a:pPr>
                      <a:r>
                        <a:rPr lang="en-US" sz="1100" kern="0">
                          <a:effectLst/>
                        </a:rPr>
                        <a:t>Target Process</a:t>
                      </a:r>
                      <a:endParaRPr lang="zh-TW" sz="11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tc>
                  <a:txBody>
                    <a:bodyPr/>
                    <a:lstStyle/>
                    <a:p>
                      <a:pPr>
                        <a:spcAft>
                          <a:spcPts val="1200"/>
                        </a:spcAft>
                      </a:pPr>
                      <a:r>
                        <a:rPr lang="en-US" sz="1100" kern="0">
                          <a:effectLst/>
                        </a:rPr>
                        <a:t>180nm process</a:t>
                      </a:r>
                      <a:endParaRPr lang="zh-TW" sz="11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extLst>
                  <a:ext uri="{0D108BD9-81ED-4DB2-BD59-A6C34878D82A}">
                    <a16:rowId xmlns:a16="http://schemas.microsoft.com/office/drawing/2014/main" val="2770201786"/>
                  </a:ext>
                </a:extLst>
              </a:tr>
              <a:tr h="343232">
                <a:tc>
                  <a:txBody>
                    <a:bodyPr/>
                    <a:lstStyle/>
                    <a:p>
                      <a:pPr>
                        <a:spcAft>
                          <a:spcPts val="1200"/>
                        </a:spcAft>
                      </a:pPr>
                      <a:r>
                        <a:rPr lang="en-US" sz="1100" kern="0">
                          <a:effectLst/>
                        </a:rPr>
                        <a:t>Max Reference Clock (MHz)</a:t>
                      </a:r>
                      <a:endParaRPr lang="zh-TW" sz="11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tc>
                  <a:txBody>
                    <a:bodyPr/>
                    <a:lstStyle/>
                    <a:p>
                      <a:pPr>
                        <a:spcAft>
                          <a:spcPts val="1200"/>
                        </a:spcAft>
                      </a:pPr>
                      <a:r>
                        <a:rPr lang="en-US" sz="1100" kern="0">
                          <a:effectLst/>
                        </a:rPr>
                        <a:t>1111.11</a:t>
                      </a:r>
                      <a:endParaRPr lang="zh-TW" sz="11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extLst>
                  <a:ext uri="{0D108BD9-81ED-4DB2-BD59-A6C34878D82A}">
                    <a16:rowId xmlns:a16="http://schemas.microsoft.com/office/drawing/2014/main" val="2931191500"/>
                  </a:ext>
                </a:extLst>
              </a:tr>
              <a:tr h="343232">
                <a:tc>
                  <a:txBody>
                    <a:bodyPr/>
                    <a:lstStyle/>
                    <a:p>
                      <a:pPr>
                        <a:spcAft>
                          <a:spcPts val="1200"/>
                        </a:spcAft>
                      </a:pPr>
                      <a:r>
                        <a:rPr lang="en-US" sz="1100" kern="0">
                          <a:effectLst/>
                        </a:rPr>
                        <a:t>Min Reference Clock (MHz)</a:t>
                      </a:r>
                      <a:endParaRPr lang="zh-TW" sz="11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tc>
                  <a:txBody>
                    <a:bodyPr/>
                    <a:lstStyle/>
                    <a:p>
                      <a:pPr>
                        <a:spcAft>
                          <a:spcPts val="1200"/>
                        </a:spcAft>
                      </a:pPr>
                      <a:r>
                        <a:rPr lang="en-US" sz="1100" kern="0">
                          <a:effectLst/>
                        </a:rPr>
                        <a:t>35.7143</a:t>
                      </a:r>
                      <a:endParaRPr lang="zh-TW" sz="11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extLst>
                  <a:ext uri="{0D108BD9-81ED-4DB2-BD59-A6C34878D82A}">
                    <a16:rowId xmlns:a16="http://schemas.microsoft.com/office/drawing/2014/main" val="3516328816"/>
                  </a:ext>
                </a:extLst>
              </a:tr>
              <a:tr h="343232">
                <a:tc>
                  <a:txBody>
                    <a:bodyPr/>
                    <a:lstStyle/>
                    <a:p>
                      <a:pPr>
                        <a:spcAft>
                          <a:spcPts val="1200"/>
                        </a:spcAft>
                      </a:pPr>
                      <a:r>
                        <a:rPr lang="en-US" sz="1100" kern="0">
                          <a:effectLst/>
                        </a:rPr>
                        <a:t>Max Output Clock (MHz)</a:t>
                      </a:r>
                      <a:endParaRPr lang="zh-TW" sz="11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tc>
                  <a:txBody>
                    <a:bodyPr/>
                    <a:lstStyle/>
                    <a:p>
                      <a:pPr>
                        <a:spcAft>
                          <a:spcPts val="1200"/>
                        </a:spcAft>
                      </a:pPr>
                      <a:r>
                        <a:rPr lang="en-US" sz="1100" kern="0">
                          <a:effectLst/>
                        </a:rPr>
                        <a:t>1739.13</a:t>
                      </a:r>
                      <a:endParaRPr lang="zh-TW" sz="11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extLst>
                  <a:ext uri="{0D108BD9-81ED-4DB2-BD59-A6C34878D82A}">
                    <a16:rowId xmlns:a16="http://schemas.microsoft.com/office/drawing/2014/main" val="3199319280"/>
                  </a:ext>
                </a:extLst>
              </a:tr>
              <a:tr h="343232">
                <a:tc>
                  <a:txBody>
                    <a:bodyPr/>
                    <a:lstStyle/>
                    <a:p>
                      <a:pPr>
                        <a:spcAft>
                          <a:spcPts val="1200"/>
                        </a:spcAft>
                      </a:pPr>
                      <a:r>
                        <a:rPr lang="en-US" sz="1100" kern="0">
                          <a:effectLst/>
                        </a:rPr>
                        <a:t>Min Output Clock (MHz)</a:t>
                      </a:r>
                      <a:endParaRPr lang="zh-TW" sz="11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tc>
                  <a:txBody>
                    <a:bodyPr/>
                    <a:lstStyle/>
                    <a:p>
                      <a:pPr>
                        <a:spcAft>
                          <a:spcPts val="1200"/>
                        </a:spcAft>
                      </a:pPr>
                      <a:r>
                        <a:rPr lang="en-US" sz="1100" kern="0">
                          <a:effectLst/>
                        </a:rPr>
                        <a:t>149.993</a:t>
                      </a:r>
                      <a:endParaRPr lang="zh-TW" sz="11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extLst>
                  <a:ext uri="{0D108BD9-81ED-4DB2-BD59-A6C34878D82A}">
                    <a16:rowId xmlns:a16="http://schemas.microsoft.com/office/drawing/2014/main" val="2429466107"/>
                  </a:ext>
                </a:extLst>
              </a:tr>
              <a:tr h="343232">
                <a:tc>
                  <a:txBody>
                    <a:bodyPr/>
                    <a:lstStyle/>
                    <a:p>
                      <a:pPr>
                        <a:spcAft>
                          <a:spcPts val="1200"/>
                        </a:spcAft>
                      </a:pPr>
                      <a:r>
                        <a:rPr lang="en-US" sz="1100" kern="0">
                          <a:effectLst/>
                        </a:rPr>
                        <a:t>Programmable Input and Feedback Divider</a:t>
                      </a:r>
                      <a:endParaRPr lang="zh-TW" sz="11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tc>
                  <a:txBody>
                    <a:bodyPr/>
                    <a:lstStyle/>
                    <a:p>
                      <a:pPr>
                        <a:spcAft>
                          <a:spcPts val="1200"/>
                        </a:spcAft>
                      </a:pPr>
                      <a:r>
                        <a:rPr lang="en-US" sz="1100" kern="0">
                          <a:effectLst/>
                        </a:rPr>
                        <a:t>0~7</a:t>
                      </a:r>
                      <a:endParaRPr lang="zh-TW" sz="11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extLst>
                  <a:ext uri="{0D108BD9-81ED-4DB2-BD59-A6C34878D82A}">
                    <a16:rowId xmlns:a16="http://schemas.microsoft.com/office/drawing/2014/main" val="3810146677"/>
                  </a:ext>
                </a:extLst>
              </a:tr>
              <a:tr h="343232">
                <a:tc>
                  <a:txBody>
                    <a:bodyPr/>
                    <a:lstStyle/>
                    <a:p>
                      <a:pPr>
                        <a:spcAft>
                          <a:spcPts val="1200"/>
                        </a:spcAft>
                      </a:pPr>
                      <a:r>
                        <a:rPr lang="en-US" sz="1100" kern="0" dirty="0">
                          <a:effectLst/>
                        </a:rPr>
                        <a:t>Lock-in time (#cycle)</a:t>
                      </a:r>
                      <a:endParaRPr lang="zh-TW" sz="11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tc>
                  <a:txBody>
                    <a:bodyPr/>
                    <a:lstStyle/>
                    <a:p>
                      <a:pPr>
                        <a:spcAft>
                          <a:spcPts val="1200"/>
                        </a:spcAft>
                      </a:pPr>
                      <a:r>
                        <a:rPr lang="en-US" sz="1100" kern="0">
                          <a:effectLst/>
                        </a:rPr>
                        <a:t>30</a:t>
                      </a:r>
                      <a:endParaRPr lang="zh-TW" sz="11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extLst>
                  <a:ext uri="{0D108BD9-81ED-4DB2-BD59-A6C34878D82A}">
                    <a16:rowId xmlns:a16="http://schemas.microsoft.com/office/drawing/2014/main" val="3476117691"/>
                  </a:ext>
                </a:extLst>
              </a:tr>
              <a:tr h="343232">
                <a:tc>
                  <a:txBody>
                    <a:bodyPr/>
                    <a:lstStyle/>
                    <a:p>
                      <a:pPr>
                        <a:spcAft>
                          <a:spcPts val="1200"/>
                        </a:spcAft>
                      </a:pPr>
                      <a:r>
                        <a:rPr lang="en-US" sz="1100" kern="0">
                          <a:effectLst/>
                        </a:rPr>
                        <a:t>Re-lock time (#cycle)</a:t>
                      </a:r>
                      <a:endParaRPr lang="zh-TW" sz="11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tc>
                  <a:txBody>
                    <a:bodyPr/>
                    <a:lstStyle/>
                    <a:p>
                      <a:pPr>
                        <a:spcAft>
                          <a:spcPts val="1200"/>
                        </a:spcAft>
                      </a:pPr>
                      <a:r>
                        <a:rPr lang="en-US" sz="1100" kern="0">
                          <a:effectLst/>
                        </a:rPr>
                        <a:t>50</a:t>
                      </a:r>
                      <a:endParaRPr lang="zh-TW" sz="11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extLst>
                  <a:ext uri="{0D108BD9-81ED-4DB2-BD59-A6C34878D82A}">
                    <a16:rowId xmlns:a16="http://schemas.microsoft.com/office/drawing/2014/main" val="1584116262"/>
                  </a:ext>
                </a:extLst>
              </a:tr>
              <a:tr h="343232">
                <a:tc>
                  <a:txBody>
                    <a:bodyPr/>
                    <a:lstStyle/>
                    <a:p>
                      <a:pPr>
                        <a:spcAft>
                          <a:spcPts val="1200"/>
                        </a:spcAft>
                      </a:pPr>
                      <a:r>
                        <a:rPr lang="en-US" sz="1100" kern="0">
                          <a:effectLst/>
                        </a:rPr>
                        <a:t>Output Period Jitter (ps)</a:t>
                      </a:r>
                      <a:endParaRPr lang="zh-TW" sz="11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tc>
                  <a:txBody>
                    <a:bodyPr/>
                    <a:lstStyle/>
                    <a:p>
                      <a:pPr>
                        <a:spcAft>
                          <a:spcPts val="1200"/>
                        </a:spcAft>
                      </a:pPr>
                      <a:r>
                        <a:rPr lang="en-US" sz="1100" kern="0">
                          <a:effectLst/>
                        </a:rPr>
                        <a:t>75.49</a:t>
                      </a:r>
                      <a:endParaRPr lang="zh-TW" sz="11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extLst>
                  <a:ext uri="{0D108BD9-81ED-4DB2-BD59-A6C34878D82A}">
                    <a16:rowId xmlns:a16="http://schemas.microsoft.com/office/drawing/2014/main" val="4241670222"/>
                  </a:ext>
                </a:extLst>
              </a:tr>
              <a:tr h="343232">
                <a:tc>
                  <a:txBody>
                    <a:bodyPr/>
                    <a:lstStyle/>
                    <a:p>
                      <a:pPr>
                        <a:spcAft>
                          <a:spcPts val="1200"/>
                        </a:spcAft>
                      </a:pPr>
                      <a:r>
                        <a:rPr lang="en-US" sz="1100" kern="0" dirty="0">
                          <a:effectLst/>
                        </a:rPr>
                        <a:t>Output Cycle-to-Cycle Jitter (</a:t>
                      </a:r>
                      <a:r>
                        <a:rPr lang="en-US" sz="1100" kern="0" dirty="0" err="1">
                          <a:effectLst/>
                        </a:rPr>
                        <a:t>ps</a:t>
                      </a:r>
                      <a:r>
                        <a:rPr lang="en-US" sz="1100" kern="0" dirty="0">
                          <a:effectLst/>
                        </a:rPr>
                        <a:t>)</a:t>
                      </a:r>
                      <a:endParaRPr lang="zh-TW" sz="11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tc>
                  <a:txBody>
                    <a:bodyPr/>
                    <a:lstStyle/>
                    <a:p>
                      <a:pPr>
                        <a:spcAft>
                          <a:spcPts val="1200"/>
                        </a:spcAft>
                      </a:pPr>
                      <a:r>
                        <a:rPr lang="en-US" sz="1100" kern="0">
                          <a:effectLst/>
                        </a:rPr>
                        <a:t>89.46</a:t>
                      </a:r>
                      <a:endParaRPr lang="zh-TW" sz="11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extLst>
                  <a:ext uri="{0D108BD9-81ED-4DB2-BD59-A6C34878D82A}">
                    <a16:rowId xmlns:a16="http://schemas.microsoft.com/office/drawing/2014/main" val="1301366843"/>
                  </a:ext>
                </a:extLst>
              </a:tr>
              <a:tr h="343232">
                <a:tc>
                  <a:txBody>
                    <a:bodyPr/>
                    <a:lstStyle/>
                    <a:p>
                      <a:pPr>
                        <a:spcAft>
                          <a:spcPts val="1200"/>
                        </a:spcAft>
                      </a:pPr>
                      <a:r>
                        <a:rPr lang="en-US" sz="1100" kern="0">
                          <a:effectLst/>
                        </a:rPr>
                        <a:t>Output Phase Drift (ps)</a:t>
                      </a:r>
                      <a:endParaRPr lang="zh-TW" sz="11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tc>
                  <a:txBody>
                    <a:bodyPr/>
                    <a:lstStyle/>
                    <a:p>
                      <a:pPr>
                        <a:spcAft>
                          <a:spcPts val="1200"/>
                        </a:spcAft>
                      </a:pPr>
                      <a:r>
                        <a:rPr lang="en-US" sz="1100" kern="0">
                          <a:effectLst/>
                        </a:rPr>
                        <a:t>13624</a:t>
                      </a:r>
                      <a:endParaRPr lang="zh-TW" sz="11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extLst>
                  <a:ext uri="{0D108BD9-81ED-4DB2-BD59-A6C34878D82A}">
                    <a16:rowId xmlns:a16="http://schemas.microsoft.com/office/drawing/2014/main" val="3796953874"/>
                  </a:ext>
                </a:extLst>
              </a:tr>
              <a:tr h="343232">
                <a:tc>
                  <a:txBody>
                    <a:bodyPr/>
                    <a:lstStyle/>
                    <a:p>
                      <a:pPr>
                        <a:spcAft>
                          <a:spcPts val="1200"/>
                        </a:spcAft>
                      </a:pPr>
                      <a:r>
                        <a:rPr lang="en-US" sz="1100" kern="0" dirty="0">
                          <a:effectLst/>
                        </a:rPr>
                        <a:t>Power Consumption (</a:t>
                      </a:r>
                      <a:r>
                        <a:rPr lang="en-US" sz="1100" kern="0" dirty="0" err="1">
                          <a:effectLst/>
                        </a:rPr>
                        <a:t>mW</a:t>
                      </a:r>
                      <a:r>
                        <a:rPr lang="en-US" sz="1100" kern="0" dirty="0">
                          <a:effectLst/>
                        </a:rPr>
                        <a:t>)</a:t>
                      </a:r>
                      <a:endParaRPr lang="zh-TW" sz="11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tc>
                  <a:txBody>
                    <a:bodyPr/>
                    <a:lstStyle/>
                    <a:p>
                      <a:pPr>
                        <a:spcAft>
                          <a:spcPts val="1200"/>
                        </a:spcAft>
                      </a:pPr>
                      <a:r>
                        <a:rPr lang="en-US" sz="1100" kern="0" dirty="0">
                          <a:effectLst/>
                        </a:rPr>
                        <a:t>14.7</a:t>
                      </a:r>
                      <a:endParaRPr lang="zh-TW" sz="11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1550" marR="111550" marT="51485" marB="51485" anchor="ctr"/>
                </a:tc>
                <a:extLst>
                  <a:ext uri="{0D108BD9-81ED-4DB2-BD59-A6C34878D82A}">
                    <a16:rowId xmlns:a16="http://schemas.microsoft.com/office/drawing/2014/main" val="3060456540"/>
                  </a:ext>
                </a:extLst>
              </a:tr>
            </a:tbl>
          </a:graphicData>
        </a:graphic>
      </p:graphicFrame>
      <p:sp>
        <p:nvSpPr>
          <p:cNvPr id="24" name="矩形 23"/>
          <p:cNvSpPr/>
          <p:nvPr/>
        </p:nvSpPr>
        <p:spPr>
          <a:xfrm rot="16200000">
            <a:off x="3788419" y="-2400920"/>
            <a:ext cx="477838" cy="5661323"/>
          </a:xfrm>
          <a:prstGeom prst="rect">
            <a:avLst/>
          </a:prstGeom>
          <a:gradFill>
            <a:gsLst>
              <a:gs pos="0">
                <a:schemeClr val="bg1"/>
              </a:gs>
              <a:gs pos="100000">
                <a:schemeClr val="accent1">
                  <a:lumMod val="45000"/>
                  <a:lumOff val="55000"/>
                </a:schemeClr>
              </a:gs>
              <a:gs pos="100000">
                <a:schemeClr val="accent1">
                  <a:lumMod val="45000"/>
                  <a:lumOff val="55000"/>
                </a:schemeClr>
              </a:gs>
              <a:gs pos="99000">
                <a:srgbClr val="C2C2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TW" altLang="en-US" sz="1350" dirty="0"/>
          </a:p>
        </p:txBody>
      </p:sp>
      <p:sp>
        <p:nvSpPr>
          <p:cNvPr id="25" name="矩形 24"/>
          <p:cNvSpPr/>
          <p:nvPr/>
        </p:nvSpPr>
        <p:spPr>
          <a:xfrm>
            <a:off x="4541752" y="180938"/>
            <a:ext cx="2411496" cy="438582"/>
          </a:xfrm>
          <a:prstGeom prst="rect">
            <a:avLst/>
          </a:prstGeom>
          <a:noFill/>
          <a:ln w="19050">
            <a:noFill/>
          </a:ln>
        </p:spPr>
        <p:txBody>
          <a:bodyPr wrap="square" lIns="68580" tIns="34290" rIns="68580" bIns="34290">
            <a:spAutoFit/>
          </a:bodyPr>
          <a:lstStyle/>
          <a:p>
            <a:pPr algn="ctr"/>
            <a:r>
              <a:rPr lang="en-US" altLang="zh-TW" sz="2400" b="1" dirty="0">
                <a:ln w="0"/>
                <a:latin typeface="微軟正黑體" panose="020B0604030504040204" pitchFamily="34" charset="-120"/>
                <a:ea typeface="微軟正黑體" panose="020B0604030504040204" pitchFamily="34" charset="-120"/>
              </a:rPr>
              <a:t>ADIC</a:t>
            </a:r>
            <a:r>
              <a:rPr lang="zh-TW" altLang="en-US" sz="2400" b="1" dirty="0">
                <a:ln w="0"/>
                <a:latin typeface="微軟正黑體" panose="020B0604030504040204" pitchFamily="34" charset="-120"/>
                <a:ea typeface="微軟正黑體" panose="020B0604030504040204" pitchFamily="34" charset="-120"/>
              </a:rPr>
              <a:t> 期末專題</a:t>
            </a:r>
          </a:p>
        </p:txBody>
      </p:sp>
      <p:sp>
        <p:nvSpPr>
          <p:cNvPr id="26" name="矩形 25"/>
          <p:cNvSpPr/>
          <p:nvPr/>
        </p:nvSpPr>
        <p:spPr>
          <a:xfrm>
            <a:off x="445814" y="687704"/>
            <a:ext cx="5185856" cy="10071988"/>
          </a:xfrm>
          <a:prstGeom prst="rect">
            <a:avLst/>
          </a:prstGeom>
          <a:noFill/>
          <a:ln w="19050">
            <a:noFill/>
          </a:ln>
        </p:spPr>
        <p:txBody>
          <a:bodyPr wrap="square" lIns="68580" tIns="34290" rIns="68580" bIns="34290">
            <a:spAutoFit/>
          </a:bodyPr>
          <a:lstStyle/>
          <a:p>
            <a:r>
              <a:rPr lang="zh-TW" altLang="en-US" sz="2000" b="1" dirty="0">
                <a:ln w="0"/>
                <a:latin typeface="微軟正黑體" panose="020B0604030504040204" pitchFamily="34" charset="-120"/>
                <a:ea typeface="微軟正黑體" panose="020B0604030504040204" pitchFamily="34" charset="-120"/>
              </a:rPr>
              <a:t>規格</a:t>
            </a:r>
            <a:endParaRPr lang="en-US" altLang="zh-TW" sz="2000" b="1" dirty="0">
              <a:ln w="0"/>
              <a:latin typeface="微軟正黑體" panose="020B0604030504040204" pitchFamily="34" charset="-120"/>
              <a:ea typeface="微軟正黑體" panose="020B0604030504040204" pitchFamily="34" charset="-120"/>
            </a:endParaRPr>
          </a:p>
          <a:p>
            <a:endParaRPr lang="en-US" altLang="zh-TW" sz="1200" b="1" dirty="0">
              <a:ln w="0"/>
              <a:latin typeface="微軟正黑體" panose="020B0604030504040204" pitchFamily="34" charset="-120"/>
              <a:ea typeface="微軟正黑體" panose="020B0604030504040204" pitchFamily="34" charset="-120"/>
            </a:endParaRPr>
          </a:p>
          <a:p>
            <a:endParaRPr lang="en-US" altLang="zh-TW" sz="1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r>
              <a:rPr lang="en-US" altLang="zh-TW" sz="2000" b="1" dirty="0">
                <a:ln w="0"/>
                <a:latin typeface="微軟正黑體" panose="020B0604030504040204" pitchFamily="34" charset="-120"/>
                <a:ea typeface="微軟正黑體" panose="020B0604030504040204" pitchFamily="34" charset="-120"/>
              </a:rPr>
              <a:t>AMS</a:t>
            </a:r>
            <a:r>
              <a:rPr lang="zh-TW" altLang="en-US" sz="2000" b="1" dirty="0">
                <a:ln w="0"/>
                <a:latin typeface="微軟正黑體" panose="020B0604030504040204" pitchFamily="34" charset="-120"/>
                <a:ea typeface="微軟正黑體" panose="020B0604030504040204" pitchFamily="34" charset="-120"/>
              </a:rPr>
              <a:t>跑出來的波形圖</a:t>
            </a:r>
            <a:endParaRPr lang="en-US" altLang="zh-TW" sz="20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400" b="1" dirty="0">
              <a:ln w="0"/>
              <a:latin typeface="微軟正黑體" panose="020B0604030504040204" pitchFamily="34" charset="-120"/>
              <a:ea typeface="微軟正黑體" panose="020B0604030504040204" pitchFamily="34" charset="-120"/>
            </a:endParaRPr>
          </a:p>
          <a:p>
            <a:r>
              <a:rPr lang="zh-TW" altLang="en-US" sz="2000" b="1" dirty="0">
                <a:ln w="0"/>
                <a:latin typeface="微軟正黑體" panose="020B0604030504040204" pitchFamily="34" charset="-120"/>
                <a:ea typeface="微軟正黑體" panose="020B0604030504040204" pitchFamily="34" charset="-120"/>
              </a:rPr>
              <a:t>完整報告</a:t>
            </a:r>
            <a:endParaRPr lang="en-US" altLang="zh-TW" sz="20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zh-TW" altLang="en-US" sz="2400" b="1" dirty="0">
              <a:ln w="0"/>
              <a:latin typeface="微軟正黑體" panose="020B0604030504040204" pitchFamily="34" charset="-120"/>
              <a:ea typeface="微軟正黑體" panose="020B0604030504040204" pitchFamily="34" charset="-120"/>
            </a:endParaRPr>
          </a:p>
        </p:txBody>
      </p:sp>
      <p:sp>
        <p:nvSpPr>
          <p:cNvPr id="29" name="矩形 28"/>
          <p:cNvSpPr/>
          <p:nvPr/>
        </p:nvSpPr>
        <p:spPr>
          <a:xfrm>
            <a:off x="826970" y="8537360"/>
            <a:ext cx="5109824" cy="931024"/>
          </a:xfrm>
          <a:prstGeom prst="rect">
            <a:avLst/>
          </a:prstGeom>
          <a:noFill/>
          <a:ln w="19050">
            <a:noFill/>
          </a:ln>
        </p:spPr>
        <p:txBody>
          <a:bodyPr wrap="square" lIns="68580" tIns="34290" rIns="68580" bIns="34290">
            <a:spAutoFit/>
          </a:bodyPr>
          <a:lstStyle/>
          <a:p>
            <a:endParaRPr lang="en-US" altLang="zh-TW" sz="1400" dirty="0">
              <a:ln w="0"/>
              <a:latin typeface="微軟正黑體" panose="020B0604030504040204" pitchFamily="34" charset="-120"/>
              <a:ea typeface="微軟正黑體" panose="020B0604030504040204" pitchFamily="34" charset="-120"/>
            </a:endParaRPr>
          </a:p>
          <a:p>
            <a:r>
              <a:rPr lang="en-US" altLang="zh-TW" sz="1400" dirty="0">
                <a:ln w="0"/>
                <a:latin typeface="微軟正黑體" panose="020B0604030504040204" pitchFamily="34" charset="-120"/>
                <a:ea typeface="微軟正黑體" panose="020B0604030504040204" pitchFamily="34" charset="-120"/>
                <a:hlinkClick r:id="rId2"/>
              </a:rPr>
              <a:t>https://drive.google.com/file/d/1pPIgWxTNUGuXUlU4VmtzSydkpVkptgqh/view?usp=sharing</a:t>
            </a:r>
            <a:endParaRPr lang="en-US" altLang="zh-TW" sz="1400" dirty="0">
              <a:ln w="0"/>
              <a:latin typeface="微軟正黑體" panose="020B0604030504040204" pitchFamily="34" charset="-120"/>
              <a:ea typeface="微軟正黑體" panose="020B0604030504040204" pitchFamily="34" charset="-120"/>
            </a:endParaRPr>
          </a:p>
          <a:p>
            <a:endParaRPr lang="en-US" altLang="zh-TW" sz="1400" dirty="0">
              <a:ln w="0"/>
              <a:latin typeface="微軟正黑體" panose="020B0604030504040204" pitchFamily="34" charset="-120"/>
              <a:ea typeface="微軟正黑體" panose="020B0604030504040204" pitchFamily="34" charset="-120"/>
            </a:endParaRPr>
          </a:p>
        </p:txBody>
      </p:sp>
      <p:sp>
        <p:nvSpPr>
          <p:cNvPr id="80" name="矩形 79">
            <a:extLst>
              <a:ext uri="{FF2B5EF4-FFF2-40B4-BE49-F238E27FC236}">
                <a16:creationId xmlns:a16="http://schemas.microsoft.com/office/drawing/2014/main" id="{B3EF001E-2285-46AD-8747-F4397C92E6B5}"/>
              </a:ext>
            </a:extLst>
          </p:cNvPr>
          <p:cNvSpPr/>
          <p:nvPr/>
        </p:nvSpPr>
        <p:spPr>
          <a:xfrm>
            <a:off x="1391013" y="174311"/>
            <a:ext cx="3981738" cy="500137"/>
          </a:xfrm>
          <a:prstGeom prst="rect">
            <a:avLst/>
          </a:prstGeom>
          <a:noFill/>
          <a:ln w="19050">
            <a:noFill/>
          </a:ln>
        </p:spPr>
        <p:txBody>
          <a:bodyPr wrap="square" lIns="68580" tIns="34290" rIns="68580" bIns="34290">
            <a:spAutoFit/>
          </a:bodyPr>
          <a:lstStyle/>
          <a:p>
            <a:r>
              <a:rPr lang="en-US" altLang="zh-TW" sz="2800" b="1" dirty="0">
                <a:ln w="0"/>
                <a:latin typeface="微軟正黑體" panose="020B0604030504040204" pitchFamily="34" charset="-120"/>
                <a:ea typeface="微軟正黑體" panose="020B0604030504040204" pitchFamily="34" charset="-120"/>
              </a:rPr>
              <a:t>ADPLL[3]</a:t>
            </a:r>
            <a:endParaRPr lang="zh-TW" altLang="en-US" sz="2800" b="1" dirty="0">
              <a:ln w="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12E82CA9-CB21-4CDE-AFBB-A4E96132A3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10122"/>
            <a:ext cx="6858000" cy="1871860"/>
          </a:xfrm>
          <a:prstGeom prst="rect">
            <a:avLst/>
          </a:prstGeom>
        </p:spPr>
      </p:pic>
    </p:spTree>
    <p:extLst>
      <p:ext uri="{BB962C8B-B14F-4D97-AF65-F5344CB8AC3E}">
        <p14:creationId xmlns:p14="http://schemas.microsoft.com/office/powerpoint/2010/main" val="2848349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rot="16200000">
            <a:off x="3797021" y="-2399654"/>
            <a:ext cx="477838" cy="5661323"/>
          </a:xfrm>
          <a:prstGeom prst="rect">
            <a:avLst/>
          </a:prstGeom>
          <a:gradFill>
            <a:gsLst>
              <a:gs pos="0">
                <a:schemeClr val="bg1"/>
              </a:gs>
              <a:gs pos="100000">
                <a:schemeClr val="accent1">
                  <a:lumMod val="45000"/>
                  <a:lumOff val="55000"/>
                </a:schemeClr>
              </a:gs>
              <a:gs pos="100000">
                <a:schemeClr val="accent1">
                  <a:lumMod val="45000"/>
                  <a:lumOff val="55000"/>
                </a:schemeClr>
              </a:gs>
              <a:gs pos="99000">
                <a:srgbClr val="C2C2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TW" altLang="en-US" sz="1350" dirty="0"/>
          </a:p>
        </p:txBody>
      </p:sp>
      <p:sp>
        <p:nvSpPr>
          <p:cNvPr id="25" name="矩形 24"/>
          <p:cNvSpPr/>
          <p:nvPr/>
        </p:nvSpPr>
        <p:spPr>
          <a:xfrm>
            <a:off x="4501477" y="233606"/>
            <a:ext cx="2411496" cy="438582"/>
          </a:xfrm>
          <a:prstGeom prst="rect">
            <a:avLst/>
          </a:prstGeom>
          <a:noFill/>
          <a:ln w="19050">
            <a:noFill/>
          </a:ln>
        </p:spPr>
        <p:txBody>
          <a:bodyPr wrap="square" lIns="68580" tIns="34290" rIns="68580" bIns="34290">
            <a:spAutoFit/>
          </a:bodyPr>
          <a:lstStyle/>
          <a:p>
            <a:pPr algn="ctr"/>
            <a:r>
              <a:rPr lang="zh-TW" altLang="en-US" sz="2400" b="1" dirty="0">
                <a:ln w="0"/>
                <a:latin typeface="微軟正黑體" panose="020B0604030504040204" pitchFamily="34" charset="-120"/>
                <a:ea typeface="微軟正黑體" panose="020B0604030504040204" pitchFamily="34" charset="-120"/>
              </a:rPr>
              <a:t>計算機組織</a:t>
            </a:r>
          </a:p>
        </p:txBody>
      </p:sp>
      <p:sp>
        <p:nvSpPr>
          <p:cNvPr id="26" name="矩形 25"/>
          <p:cNvSpPr/>
          <p:nvPr/>
        </p:nvSpPr>
        <p:spPr>
          <a:xfrm>
            <a:off x="475468" y="715150"/>
            <a:ext cx="5185856" cy="5701561"/>
          </a:xfrm>
          <a:prstGeom prst="rect">
            <a:avLst/>
          </a:prstGeom>
          <a:noFill/>
          <a:ln w="19050">
            <a:noFill/>
          </a:ln>
        </p:spPr>
        <p:txBody>
          <a:bodyPr wrap="square" lIns="68580" tIns="34290" rIns="68580" bIns="34290">
            <a:spAutoFit/>
          </a:bodyPr>
          <a:lstStyle/>
          <a:p>
            <a:r>
              <a:rPr lang="zh-TW" altLang="en-US" sz="2000" b="1" dirty="0">
                <a:ln w="0"/>
                <a:latin typeface="微軟正黑體" panose="020B0604030504040204" pitchFamily="34" charset="-120"/>
                <a:ea typeface="微軟正黑體" panose="020B0604030504040204" pitchFamily="34" charset="-120"/>
              </a:rPr>
              <a:t>摘要</a:t>
            </a:r>
            <a:endParaRPr lang="en-US" altLang="zh-TW" sz="2000" b="1" dirty="0">
              <a:ln w="0"/>
              <a:latin typeface="微軟正黑體" panose="020B0604030504040204" pitchFamily="34" charset="-120"/>
              <a:ea typeface="微軟正黑體" panose="020B0604030504040204" pitchFamily="34" charset="-120"/>
            </a:endParaRPr>
          </a:p>
          <a:p>
            <a:endParaRPr lang="en-US" altLang="zh-TW" sz="1200" b="1" dirty="0">
              <a:ln w="0"/>
              <a:latin typeface="微軟正黑體" panose="020B0604030504040204" pitchFamily="34" charset="-120"/>
              <a:ea typeface="微軟正黑體" panose="020B0604030504040204" pitchFamily="34" charset="-120"/>
            </a:endParaRPr>
          </a:p>
          <a:p>
            <a:endParaRPr lang="en-US" altLang="zh-TW" sz="1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r>
              <a:rPr lang="en-US" altLang="zh-TW" sz="2400" b="1" dirty="0">
                <a:ln w="0"/>
                <a:latin typeface="微軟正黑體" panose="020B0604030504040204" pitchFamily="34" charset="-120"/>
                <a:ea typeface="微軟正黑體" panose="020B0604030504040204" pitchFamily="34" charset="-120"/>
              </a:rPr>
              <a:t> </a:t>
            </a:r>
          </a:p>
          <a:p>
            <a:r>
              <a:rPr lang="zh-TW" altLang="en-US" sz="2000" b="1" dirty="0">
                <a:ln w="0"/>
                <a:latin typeface="微軟正黑體" panose="020B0604030504040204" pitchFamily="34" charset="-120"/>
                <a:ea typeface="微軟正黑體" panose="020B0604030504040204" pitchFamily="34" charset="-120"/>
              </a:rPr>
              <a:t>成果展示</a:t>
            </a:r>
            <a:endParaRPr lang="en-US" altLang="zh-TW" sz="20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12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zh-TW" altLang="en-US" sz="2400" b="1" dirty="0">
              <a:ln w="0"/>
              <a:latin typeface="微軟正黑體" panose="020B0604030504040204" pitchFamily="34" charset="-120"/>
              <a:ea typeface="微軟正黑體" panose="020B0604030504040204" pitchFamily="34" charset="-120"/>
            </a:endParaRPr>
          </a:p>
        </p:txBody>
      </p:sp>
      <p:sp>
        <p:nvSpPr>
          <p:cNvPr id="28" name="矩形 27"/>
          <p:cNvSpPr/>
          <p:nvPr/>
        </p:nvSpPr>
        <p:spPr>
          <a:xfrm>
            <a:off x="780093" y="1052591"/>
            <a:ext cx="5507364" cy="1697324"/>
          </a:xfrm>
          <a:prstGeom prst="rect">
            <a:avLst/>
          </a:prstGeom>
          <a:noFill/>
          <a:ln w="19050">
            <a:noFill/>
          </a:ln>
        </p:spPr>
        <p:txBody>
          <a:bodyPr wrap="square" lIns="68580" tIns="34290" rIns="68580" bIns="34290">
            <a:spAutoFit/>
          </a:bodyPr>
          <a:lstStyle/>
          <a:p>
            <a:pPr>
              <a:lnSpc>
                <a:spcPct val="150000"/>
              </a:lnSpc>
            </a:pPr>
            <a:r>
              <a:rPr lang="zh-TW" altLang="en-US" sz="1200" dirty="0">
                <a:ln w="0"/>
                <a:latin typeface="微軟正黑體" panose="020B0604030504040204" pitchFamily="34" charset="-120"/>
                <a:ea typeface="微軟正黑體" panose="020B0604030504040204" pitchFamily="34" charset="-120"/>
              </a:rPr>
              <a:t>　　以 </a:t>
            </a:r>
            <a:r>
              <a:rPr lang="en-US" altLang="zh-TW" sz="1200" dirty="0">
                <a:ln w="0"/>
                <a:latin typeface="微軟正黑體" panose="020B0604030504040204" pitchFamily="34" charset="-120"/>
                <a:ea typeface="微軟正黑體" panose="020B0604030504040204" pitchFamily="34" charset="-120"/>
              </a:rPr>
              <a:t>MIPS</a:t>
            </a:r>
            <a:r>
              <a:rPr lang="zh-TW" altLang="en-US" sz="1200" dirty="0">
                <a:ln w="0"/>
                <a:latin typeface="微軟正黑體" panose="020B0604030504040204" pitchFamily="34" charset="-120"/>
                <a:ea typeface="微軟正黑體" panose="020B0604030504040204" pitchFamily="34" charset="-120"/>
              </a:rPr>
              <a:t> 的 </a:t>
            </a:r>
            <a:r>
              <a:rPr lang="en-US" altLang="zh-TW" sz="1200" dirty="0">
                <a:ln w="0"/>
                <a:latin typeface="微軟正黑體" panose="020B0604030504040204" pitchFamily="34" charset="-120"/>
                <a:ea typeface="微軟正黑體" panose="020B0604030504040204" pitchFamily="34" charset="-120"/>
              </a:rPr>
              <a:t>CPU</a:t>
            </a:r>
            <a:r>
              <a:rPr lang="zh-TW" altLang="en-US" sz="1200" dirty="0">
                <a:ln w="0"/>
                <a:latin typeface="微軟正黑體" panose="020B0604030504040204" pitchFamily="34" charset="-120"/>
                <a:ea typeface="微軟正黑體" panose="020B0604030504040204" pitchFamily="34" charset="-120"/>
              </a:rPr>
              <a:t> 架構為基礎，用 </a:t>
            </a:r>
            <a:r>
              <a:rPr lang="en-US" altLang="zh-TW" sz="1200" dirty="0">
                <a:ln w="0"/>
                <a:latin typeface="微軟正黑體" panose="020B0604030504040204" pitchFamily="34" charset="-120"/>
                <a:ea typeface="微軟正黑體" panose="020B0604030504040204" pitchFamily="34" charset="-120"/>
              </a:rPr>
              <a:t>Verilog</a:t>
            </a:r>
            <a:r>
              <a:rPr lang="zh-TW" altLang="en-US" sz="1200" dirty="0">
                <a:ln w="0"/>
                <a:latin typeface="微軟正黑體" panose="020B0604030504040204" pitchFamily="34" charset="-120"/>
                <a:ea typeface="微軟正黑體" panose="020B0604030504040204" pitchFamily="34" charset="-120"/>
              </a:rPr>
              <a:t> 去模擬 </a:t>
            </a:r>
            <a:r>
              <a:rPr lang="en-US" altLang="zh-TW" sz="1200" dirty="0">
                <a:ln w="0"/>
                <a:latin typeface="微軟正黑體" panose="020B0604030504040204" pitchFamily="34" charset="-120"/>
                <a:ea typeface="微軟正黑體" panose="020B0604030504040204" pitchFamily="34" charset="-120"/>
              </a:rPr>
              <a:t>CPU</a:t>
            </a:r>
            <a:r>
              <a:rPr lang="zh-TW" altLang="en-US" sz="1200" dirty="0">
                <a:ln w="0"/>
                <a:latin typeface="微軟正黑體" panose="020B0604030504040204" pitchFamily="34" charset="-120"/>
                <a:ea typeface="微軟正黑體" panose="020B0604030504040204" pitchFamily="34" charset="-120"/>
              </a:rPr>
              <a:t>，程式裡面包含 </a:t>
            </a:r>
            <a:r>
              <a:rPr lang="en-US" altLang="zh-TW" sz="1200" dirty="0">
                <a:ln w="0"/>
                <a:latin typeface="微軟正黑體" panose="020B0604030504040204" pitchFamily="34" charset="-120"/>
                <a:ea typeface="微軟正黑體" panose="020B0604030504040204" pitchFamily="34" charset="-120"/>
              </a:rPr>
              <a:t>0101</a:t>
            </a:r>
            <a:r>
              <a:rPr lang="zh-TW" altLang="en-US" sz="1200" dirty="0">
                <a:ln w="0"/>
                <a:latin typeface="微軟正黑體" panose="020B0604030504040204" pitchFamily="34" charset="-120"/>
                <a:ea typeface="微軟正黑體" panose="020B0604030504040204" pitchFamily="34" charset="-120"/>
              </a:rPr>
              <a:t> 的 </a:t>
            </a:r>
            <a:r>
              <a:rPr lang="en-US" altLang="zh-TW" sz="1200" dirty="0">
                <a:ln w="0"/>
                <a:latin typeface="微軟正黑體" panose="020B0604030504040204" pitchFamily="34" charset="-120"/>
                <a:ea typeface="微軟正黑體" panose="020B0604030504040204" pitchFamily="34" charset="-120"/>
              </a:rPr>
              <a:t>instruction set</a:t>
            </a:r>
            <a:r>
              <a:rPr lang="zh-TW" altLang="en-US" sz="1200" dirty="0">
                <a:ln w="0"/>
                <a:latin typeface="微軟正黑體" panose="020B0604030504040204" pitchFamily="34" charset="-120"/>
                <a:ea typeface="微軟正黑體" panose="020B0604030504040204" pitchFamily="34" charset="-120"/>
              </a:rPr>
              <a:t>，以及 </a:t>
            </a:r>
            <a:r>
              <a:rPr lang="en-US" altLang="zh-TW" sz="1200" dirty="0">
                <a:ln w="0"/>
                <a:latin typeface="微軟正黑體" panose="020B0604030504040204" pitchFamily="34" charset="-120"/>
                <a:ea typeface="微軟正黑體" panose="020B0604030504040204" pitchFamily="34" charset="-120"/>
              </a:rPr>
              <a:t>Instruction Fetch, Decoder, Execute…</a:t>
            </a:r>
            <a:r>
              <a:rPr lang="zh-TW" altLang="en-US" sz="1200" dirty="0">
                <a:ln w="0"/>
                <a:latin typeface="微軟正黑體" panose="020B0604030504040204" pitchFamily="34" charset="-120"/>
                <a:ea typeface="微軟正黑體" panose="020B0604030504040204" pitchFamily="34" charset="-120"/>
              </a:rPr>
              <a:t>等完整 </a:t>
            </a:r>
            <a:r>
              <a:rPr lang="en-US" altLang="zh-TW" sz="1200" dirty="0">
                <a:ln w="0"/>
                <a:latin typeface="微軟正黑體" panose="020B0604030504040204" pitchFamily="34" charset="-120"/>
                <a:ea typeface="微軟正黑體" panose="020B0604030504040204" pitchFamily="34" charset="-120"/>
              </a:rPr>
              <a:t>MIPS</a:t>
            </a:r>
            <a:r>
              <a:rPr lang="zh-TW" altLang="en-US" sz="1200" dirty="0">
                <a:ln w="0"/>
                <a:latin typeface="微軟正黑體" panose="020B0604030504040204" pitchFamily="34" charset="-120"/>
                <a:ea typeface="微軟正黑體" panose="020B0604030504040204" pitchFamily="34" charset="-120"/>
              </a:rPr>
              <a:t> 架構。其功能為，輸入一個整數，並且輸出兩個相鄰質數。燒入</a:t>
            </a:r>
            <a:r>
              <a:rPr lang="en-US" altLang="zh-TW" sz="1200" dirty="0">
                <a:ln w="0"/>
                <a:latin typeface="微軟正黑體" panose="020B0604030504040204" pitchFamily="34" charset="-120"/>
                <a:ea typeface="微軟正黑體" panose="020B0604030504040204" pitchFamily="34" charset="-120"/>
              </a:rPr>
              <a:t>NEXYS4</a:t>
            </a:r>
            <a:r>
              <a:rPr lang="zh-TW" altLang="en-US" sz="1200" dirty="0">
                <a:ln w="0"/>
                <a:latin typeface="微軟正黑體" panose="020B0604030504040204" pitchFamily="34" charset="-120"/>
                <a:ea typeface="微軟正黑體" panose="020B0604030504040204" pitchFamily="34" charset="-120"/>
              </a:rPr>
              <a:t>後，以指撥開關當作輸入，七段顯示器為兩相鄰質數。</a:t>
            </a:r>
            <a:endParaRPr lang="en-US" altLang="zh-TW" sz="1200" dirty="0">
              <a:ln w="0"/>
              <a:latin typeface="微軟正黑體" panose="020B0604030504040204" pitchFamily="34" charset="-120"/>
              <a:ea typeface="微軟正黑體" panose="020B0604030504040204" pitchFamily="34" charset="-120"/>
            </a:endParaRPr>
          </a:p>
          <a:p>
            <a:pPr>
              <a:lnSpc>
                <a:spcPct val="150000"/>
              </a:lnSpc>
            </a:pPr>
            <a:r>
              <a:rPr lang="zh-TW" altLang="en-US" sz="1200" dirty="0">
                <a:ln w="0"/>
                <a:latin typeface="微軟正黑體" panose="020B0604030504040204" pitchFamily="34" charset="-120"/>
                <a:ea typeface="微軟正黑體" panose="020B0604030504040204" pitchFamily="34" charset="-120"/>
              </a:rPr>
              <a:t>        完整的 </a:t>
            </a:r>
            <a:r>
              <a:rPr lang="en-US" altLang="zh-TW" sz="1200" dirty="0">
                <a:ln w="0"/>
                <a:latin typeface="微軟正黑體" panose="020B0604030504040204" pitchFamily="34" charset="-120"/>
                <a:ea typeface="微軟正黑體" panose="020B0604030504040204" pitchFamily="34" charset="-120"/>
              </a:rPr>
              <a:t>code </a:t>
            </a:r>
            <a:r>
              <a:rPr lang="zh-TW" altLang="en-US" sz="1200" dirty="0">
                <a:ln w="0"/>
                <a:latin typeface="微軟正黑體" panose="020B0604030504040204" pitchFamily="34" charset="-120"/>
                <a:ea typeface="微軟正黑體" panose="020B0604030504040204" pitchFamily="34" charset="-120"/>
              </a:rPr>
              <a:t>放在 </a:t>
            </a:r>
            <a:r>
              <a:rPr lang="en-US" altLang="zh-TW" sz="1200" dirty="0" err="1">
                <a:ln w="0"/>
                <a:latin typeface="微軟正黑體" panose="020B0604030504040204" pitchFamily="34" charset="-120"/>
                <a:ea typeface="微軟正黑體" panose="020B0604030504040204" pitchFamily="34" charset="-120"/>
              </a:rPr>
              <a:t>Github</a:t>
            </a:r>
            <a:r>
              <a:rPr lang="en-US" altLang="zh-TW" sz="1200" dirty="0">
                <a:ln w="0"/>
                <a:latin typeface="微軟正黑體" panose="020B0604030504040204" pitchFamily="34" charset="-120"/>
                <a:ea typeface="微軟正黑體" panose="020B0604030504040204" pitchFamily="34" charset="-120"/>
              </a:rPr>
              <a:t>:  </a:t>
            </a:r>
            <a:r>
              <a:rPr lang="en-US" altLang="zh-TW" sz="1200" dirty="0">
                <a:ln w="0"/>
                <a:latin typeface="微軟正黑體" panose="020B0604030504040204" pitchFamily="34" charset="-120"/>
                <a:ea typeface="微軟正黑體" panose="020B0604030504040204" pitchFamily="34" charset="-120"/>
                <a:hlinkClick r:id="rId2"/>
              </a:rPr>
              <a:t>https://github.com/U08410006/CO</a:t>
            </a:r>
            <a:endParaRPr lang="en-US" altLang="zh-TW" sz="1200" dirty="0">
              <a:ln w="0"/>
              <a:latin typeface="微軟正黑體" panose="020B0604030504040204" pitchFamily="34" charset="-120"/>
              <a:ea typeface="微軟正黑體" panose="020B0604030504040204" pitchFamily="34" charset="-120"/>
            </a:endParaRPr>
          </a:p>
          <a:p>
            <a:pPr>
              <a:lnSpc>
                <a:spcPct val="150000"/>
              </a:lnSpc>
            </a:pPr>
            <a:endParaRPr lang="zh-TW" altLang="en-US" sz="1200" dirty="0">
              <a:ln w="0"/>
              <a:latin typeface="微軟正黑體" panose="020B0604030504040204" pitchFamily="34" charset="-120"/>
              <a:ea typeface="微軟正黑體" panose="020B0604030504040204" pitchFamily="34" charset="-120"/>
            </a:endParaRPr>
          </a:p>
        </p:txBody>
      </p:sp>
      <p:sp>
        <p:nvSpPr>
          <p:cNvPr id="80" name="矩形 79">
            <a:extLst>
              <a:ext uri="{FF2B5EF4-FFF2-40B4-BE49-F238E27FC236}">
                <a16:creationId xmlns:a16="http://schemas.microsoft.com/office/drawing/2014/main" id="{B3EF001E-2285-46AD-8747-F4397C92E6B5}"/>
              </a:ext>
            </a:extLst>
          </p:cNvPr>
          <p:cNvSpPr/>
          <p:nvPr/>
        </p:nvSpPr>
        <p:spPr>
          <a:xfrm>
            <a:off x="1391013" y="174311"/>
            <a:ext cx="3981738" cy="500137"/>
          </a:xfrm>
          <a:prstGeom prst="rect">
            <a:avLst/>
          </a:prstGeom>
          <a:noFill/>
          <a:ln w="19050">
            <a:noFill/>
          </a:ln>
        </p:spPr>
        <p:txBody>
          <a:bodyPr wrap="square" lIns="68580" tIns="34290" rIns="68580" bIns="34290">
            <a:spAutoFit/>
          </a:bodyPr>
          <a:lstStyle/>
          <a:p>
            <a:r>
              <a:rPr lang="en-US" altLang="zh-TW" sz="2800" b="1" dirty="0">
                <a:ln w="0"/>
                <a:latin typeface="微軟正黑體" panose="020B0604030504040204" pitchFamily="34" charset="-120"/>
                <a:ea typeface="微軟正黑體" panose="020B0604030504040204" pitchFamily="34" charset="-120"/>
              </a:rPr>
              <a:t>CPU</a:t>
            </a:r>
            <a:r>
              <a:rPr lang="zh-TW" altLang="en-US" sz="2800" b="1" dirty="0">
                <a:ln w="0"/>
                <a:latin typeface="微軟正黑體" panose="020B0604030504040204" pitchFamily="34" charset="-120"/>
                <a:ea typeface="微軟正黑體" panose="020B0604030504040204" pitchFamily="34" charset="-120"/>
              </a:rPr>
              <a:t>設計</a:t>
            </a:r>
            <a:r>
              <a:rPr lang="en-US" altLang="zh-TW" sz="2800" b="1" dirty="0">
                <a:ln w="0"/>
                <a:latin typeface="微軟正黑體" panose="020B0604030504040204" pitchFamily="34" charset="-120"/>
                <a:ea typeface="微軟正黑體" panose="020B0604030504040204" pitchFamily="34" charset="-120"/>
              </a:rPr>
              <a:t>[4]</a:t>
            </a:r>
            <a:endParaRPr lang="zh-TW" altLang="en-US" sz="2800" b="1" dirty="0">
              <a:ln w="0"/>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71B99D1F-D048-428E-9B60-FAB90EC41704}"/>
              </a:ext>
            </a:extLst>
          </p:cNvPr>
          <p:cNvPicPr/>
          <p:nvPr/>
        </p:nvPicPr>
        <p:blipFill>
          <a:blip r:embed="rId3"/>
          <a:stretch>
            <a:fillRect/>
          </a:stretch>
        </p:blipFill>
        <p:spPr>
          <a:xfrm>
            <a:off x="1631355" y="2837803"/>
            <a:ext cx="3595289" cy="2673586"/>
          </a:xfrm>
          <a:prstGeom prst="rect">
            <a:avLst/>
          </a:prstGeom>
        </p:spPr>
      </p:pic>
      <p:sp>
        <p:nvSpPr>
          <p:cNvPr id="8" name="矩形 7">
            <a:extLst>
              <a:ext uri="{FF2B5EF4-FFF2-40B4-BE49-F238E27FC236}">
                <a16:creationId xmlns:a16="http://schemas.microsoft.com/office/drawing/2014/main" id="{2C1BB543-153F-4C1B-BD18-EEF67AC6045F}"/>
              </a:ext>
            </a:extLst>
          </p:cNvPr>
          <p:cNvSpPr/>
          <p:nvPr/>
        </p:nvSpPr>
        <p:spPr>
          <a:xfrm rot="16200000">
            <a:off x="3788419" y="3100934"/>
            <a:ext cx="477838" cy="5661323"/>
          </a:xfrm>
          <a:prstGeom prst="rect">
            <a:avLst/>
          </a:prstGeom>
          <a:gradFill>
            <a:gsLst>
              <a:gs pos="0">
                <a:schemeClr val="bg1"/>
              </a:gs>
              <a:gs pos="100000">
                <a:schemeClr val="accent1">
                  <a:lumMod val="45000"/>
                  <a:lumOff val="55000"/>
                </a:schemeClr>
              </a:gs>
              <a:gs pos="100000">
                <a:schemeClr val="accent1">
                  <a:lumMod val="45000"/>
                  <a:lumOff val="55000"/>
                </a:schemeClr>
              </a:gs>
              <a:gs pos="99000">
                <a:srgbClr val="C2C2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TW" altLang="en-US" sz="1350" dirty="0"/>
          </a:p>
        </p:txBody>
      </p:sp>
      <p:sp>
        <p:nvSpPr>
          <p:cNvPr id="9" name="矩形 8">
            <a:extLst>
              <a:ext uri="{FF2B5EF4-FFF2-40B4-BE49-F238E27FC236}">
                <a16:creationId xmlns:a16="http://schemas.microsoft.com/office/drawing/2014/main" id="{F16F7D1A-42CB-45C8-8968-DFA751023720}"/>
              </a:ext>
            </a:extLst>
          </p:cNvPr>
          <p:cNvSpPr/>
          <p:nvPr/>
        </p:nvSpPr>
        <p:spPr>
          <a:xfrm>
            <a:off x="4183380" y="5734194"/>
            <a:ext cx="2720991" cy="438582"/>
          </a:xfrm>
          <a:prstGeom prst="rect">
            <a:avLst/>
          </a:prstGeom>
          <a:noFill/>
          <a:ln w="19050">
            <a:noFill/>
          </a:ln>
        </p:spPr>
        <p:txBody>
          <a:bodyPr wrap="square" lIns="68580" tIns="34290" rIns="68580" bIns="34290">
            <a:spAutoFit/>
          </a:bodyPr>
          <a:lstStyle/>
          <a:p>
            <a:pPr algn="ctr"/>
            <a:r>
              <a:rPr lang="zh-TW" altLang="en-US" sz="2400" b="1" dirty="0">
                <a:ln w="0"/>
                <a:latin typeface="微軟正黑體" panose="020B0604030504040204" pitchFamily="34" charset="-120"/>
                <a:ea typeface="微軟正黑體" panose="020B0604030504040204" pitchFamily="34" charset="-120"/>
              </a:rPr>
              <a:t>大數據與資料分析</a:t>
            </a:r>
          </a:p>
        </p:txBody>
      </p:sp>
      <p:sp>
        <p:nvSpPr>
          <p:cNvPr id="13" name="矩形 12">
            <a:extLst>
              <a:ext uri="{FF2B5EF4-FFF2-40B4-BE49-F238E27FC236}">
                <a16:creationId xmlns:a16="http://schemas.microsoft.com/office/drawing/2014/main" id="{2E1240FA-DCF2-4FD2-BF90-70AEE2F60B89}"/>
              </a:ext>
            </a:extLst>
          </p:cNvPr>
          <p:cNvSpPr/>
          <p:nvPr/>
        </p:nvSpPr>
        <p:spPr>
          <a:xfrm>
            <a:off x="1391013" y="5681526"/>
            <a:ext cx="3981738" cy="500137"/>
          </a:xfrm>
          <a:prstGeom prst="rect">
            <a:avLst/>
          </a:prstGeom>
          <a:noFill/>
          <a:ln w="19050">
            <a:noFill/>
          </a:ln>
        </p:spPr>
        <p:txBody>
          <a:bodyPr wrap="square" lIns="68580" tIns="34290" rIns="68580" bIns="34290">
            <a:spAutoFit/>
          </a:bodyPr>
          <a:lstStyle/>
          <a:p>
            <a:r>
              <a:rPr lang="zh-TW" altLang="en-US" sz="2800" b="1" dirty="0">
                <a:ln w="0"/>
                <a:latin typeface="微軟正黑體" panose="020B0604030504040204" pitchFamily="34" charset="-120"/>
                <a:ea typeface="微軟正黑體" panose="020B0604030504040204" pitchFamily="34" charset="-120"/>
              </a:rPr>
              <a:t>股價漲跌預測</a:t>
            </a:r>
            <a:r>
              <a:rPr lang="en-US" altLang="zh-TW" sz="2800" b="1" dirty="0">
                <a:ln w="0"/>
                <a:latin typeface="微軟正黑體" panose="020B0604030504040204" pitchFamily="34" charset="-120"/>
                <a:ea typeface="微軟正黑體" panose="020B0604030504040204" pitchFamily="34" charset="-120"/>
              </a:rPr>
              <a:t>[5]</a:t>
            </a:r>
            <a:endParaRPr lang="zh-TW" altLang="en-US" sz="2800" b="1" dirty="0">
              <a:ln w="0"/>
              <a:latin typeface="微軟正黑體" panose="020B0604030504040204" pitchFamily="34" charset="-120"/>
              <a:ea typeface="微軟正黑體" panose="020B0604030504040204" pitchFamily="34" charset="-120"/>
            </a:endParaRPr>
          </a:p>
        </p:txBody>
      </p:sp>
      <p:sp>
        <p:nvSpPr>
          <p:cNvPr id="14" name="矩形 13">
            <a:extLst>
              <a:ext uri="{FF2B5EF4-FFF2-40B4-BE49-F238E27FC236}">
                <a16:creationId xmlns:a16="http://schemas.microsoft.com/office/drawing/2014/main" id="{6CE5EDDB-C7C0-4EC5-B343-060639CB2370}"/>
              </a:ext>
            </a:extLst>
          </p:cNvPr>
          <p:cNvSpPr/>
          <p:nvPr/>
        </p:nvSpPr>
        <p:spPr>
          <a:xfrm>
            <a:off x="475468" y="6192813"/>
            <a:ext cx="5185856" cy="5209118"/>
          </a:xfrm>
          <a:prstGeom prst="rect">
            <a:avLst/>
          </a:prstGeom>
          <a:noFill/>
          <a:ln w="19050">
            <a:noFill/>
          </a:ln>
        </p:spPr>
        <p:txBody>
          <a:bodyPr wrap="square" lIns="68580" tIns="34290" rIns="68580" bIns="34290">
            <a:spAutoFit/>
          </a:bodyPr>
          <a:lstStyle/>
          <a:p>
            <a:r>
              <a:rPr lang="zh-TW" altLang="en-US" sz="2000" b="1" dirty="0">
                <a:ln w="0"/>
                <a:latin typeface="微軟正黑體" panose="020B0604030504040204" pitchFamily="34" charset="-120"/>
                <a:ea typeface="微軟正黑體" panose="020B0604030504040204" pitchFamily="34" charset="-120"/>
              </a:rPr>
              <a:t>摘要</a:t>
            </a:r>
            <a:endParaRPr lang="en-US" altLang="zh-TW" sz="2000" b="1" dirty="0">
              <a:ln w="0"/>
              <a:latin typeface="微軟正黑體" panose="020B0604030504040204" pitchFamily="34" charset="-120"/>
              <a:ea typeface="微軟正黑體" panose="020B0604030504040204" pitchFamily="34" charset="-120"/>
            </a:endParaRPr>
          </a:p>
          <a:p>
            <a:endParaRPr lang="en-US" altLang="zh-TW" sz="1200" b="1" dirty="0">
              <a:ln w="0"/>
              <a:latin typeface="微軟正黑體" panose="020B0604030504040204" pitchFamily="34" charset="-120"/>
              <a:ea typeface="微軟正黑體" panose="020B0604030504040204" pitchFamily="34" charset="-120"/>
            </a:endParaRPr>
          </a:p>
          <a:p>
            <a:endParaRPr lang="en-US" altLang="zh-TW" sz="1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r>
              <a:rPr lang="en-US" altLang="zh-TW" sz="2000" b="1" dirty="0" err="1">
                <a:ln w="0"/>
                <a:latin typeface="微軟正黑體" panose="020B0604030504040204" pitchFamily="34" charset="-120"/>
                <a:ea typeface="微軟正黑體" panose="020B0604030504040204" pitchFamily="34" charset="-120"/>
              </a:rPr>
              <a:t>Github</a:t>
            </a:r>
            <a:endParaRPr lang="en-US" altLang="zh-TW" sz="2000" b="1" dirty="0">
              <a:ln w="0"/>
              <a:latin typeface="微軟正黑體" panose="020B0604030504040204" pitchFamily="34" charset="-120"/>
              <a:ea typeface="微軟正黑體" panose="020B0604030504040204" pitchFamily="34" charset="-120"/>
            </a:endParaRPr>
          </a:p>
          <a:p>
            <a:endParaRPr lang="en-US" altLang="zh-TW" sz="2000" b="1" dirty="0">
              <a:ln w="0"/>
              <a:latin typeface="微軟正黑體" panose="020B0604030504040204" pitchFamily="34" charset="-120"/>
              <a:ea typeface="微軟正黑體" panose="020B0604030504040204" pitchFamily="34" charset="-120"/>
            </a:endParaRPr>
          </a:p>
          <a:p>
            <a:endParaRPr lang="en-US" altLang="zh-TW" sz="1400" b="1" dirty="0">
              <a:ln w="0"/>
              <a:latin typeface="微軟正黑體" panose="020B0604030504040204" pitchFamily="34" charset="-120"/>
              <a:ea typeface="微軟正黑體" panose="020B0604030504040204" pitchFamily="34" charset="-120"/>
            </a:endParaRPr>
          </a:p>
          <a:p>
            <a:r>
              <a:rPr lang="zh-TW" altLang="en-US" sz="2000" b="1" dirty="0">
                <a:ln w="0"/>
                <a:latin typeface="微軟正黑體" panose="020B0604030504040204" pitchFamily="34" charset="-120"/>
                <a:ea typeface="微軟正黑體" panose="020B0604030504040204" pitchFamily="34" charset="-120"/>
              </a:rPr>
              <a:t>完整報告</a:t>
            </a:r>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12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zh-TW" altLang="en-US" sz="2400" b="1" dirty="0">
              <a:ln w="0"/>
              <a:latin typeface="微軟正黑體" panose="020B0604030504040204" pitchFamily="34" charset="-120"/>
              <a:ea typeface="微軟正黑體" panose="020B0604030504040204" pitchFamily="34" charset="-120"/>
            </a:endParaRPr>
          </a:p>
        </p:txBody>
      </p:sp>
      <p:sp>
        <p:nvSpPr>
          <p:cNvPr id="15" name="矩形 14">
            <a:extLst>
              <a:ext uri="{FF2B5EF4-FFF2-40B4-BE49-F238E27FC236}">
                <a16:creationId xmlns:a16="http://schemas.microsoft.com/office/drawing/2014/main" id="{64B7B1BC-01D4-4FDF-9DC1-53729CDCE722}"/>
              </a:ext>
            </a:extLst>
          </p:cNvPr>
          <p:cNvSpPr/>
          <p:nvPr/>
        </p:nvSpPr>
        <p:spPr>
          <a:xfrm>
            <a:off x="780093" y="6600690"/>
            <a:ext cx="5507364" cy="866327"/>
          </a:xfrm>
          <a:prstGeom prst="rect">
            <a:avLst/>
          </a:prstGeom>
          <a:noFill/>
          <a:ln w="19050">
            <a:noFill/>
          </a:ln>
        </p:spPr>
        <p:txBody>
          <a:bodyPr wrap="square" lIns="68580" tIns="34290" rIns="68580" bIns="34290">
            <a:spAutoFit/>
          </a:bodyPr>
          <a:lstStyle/>
          <a:p>
            <a:pPr>
              <a:lnSpc>
                <a:spcPct val="150000"/>
              </a:lnSpc>
            </a:pPr>
            <a:r>
              <a:rPr lang="zh-TW" altLang="en-US" sz="1200" dirty="0">
                <a:ln w="0"/>
                <a:latin typeface="微軟正黑體" panose="020B0604030504040204" pitchFamily="34" charset="-120"/>
                <a:ea typeface="微軟正黑體" panose="020B0604030504040204" pitchFamily="34" charset="-120"/>
              </a:rPr>
              <a:t>　　先藉由爬蟲去抓取股票資料，進行簡單的數據前處理後，執行各種類型的機器學習，來預判股價之漲跌，最後在寫回測系統，來驗證機器學習判別股價漲跌的能力。最後成效最好的為</a:t>
            </a:r>
            <a:r>
              <a:rPr lang="en-US" altLang="zh-TW" sz="1200" dirty="0">
                <a:ln w="0"/>
                <a:latin typeface="微軟正黑體" panose="020B0604030504040204" pitchFamily="34" charset="-120"/>
                <a:ea typeface="微軟正黑體" panose="020B0604030504040204" pitchFamily="34" charset="-120"/>
              </a:rPr>
              <a:t>MLP</a:t>
            </a:r>
            <a:r>
              <a:rPr lang="zh-TW" altLang="en-US" sz="1200" dirty="0">
                <a:ln w="0"/>
                <a:latin typeface="微軟正黑體" panose="020B0604030504040204" pitchFamily="34" charset="-120"/>
                <a:ea typeface="微軟正黑體" panose="020B0604030504040204" pitchFamily="34" charset="-120"/>
              </a:rPr>
              <a:t>，準確率為八成至九成</a:t>
            </a:r>
          </a:p>
        </p:txBody>
      </p:sp>
      <p:sp>
        <p:nvSpPr>
          <p:cNvPr id="16" name="矩形 15">
            <a:extLst>
              <a:ext uri="{FF2B5EF4-FFF2-40B4-BE49-F238E27FC236}">
                <a16:creationId xmlns:a16="http://schemas.microsoft.com/office/drawing/2014/main" id="{03823058-C8A5-468B-929E-83DFEE1436BD}"/>
              </a:ext>
            </a:extLst>
          </p:cNvPr>
          <p:cNvSpPr/>
          <p:nvPr/>
        </p:nvSpPr>
        <p:spPr>
          <a:xfrm>
            <a:off x="780093" y="8012560"/>
            <a:ext cx="5507364" cy="589329"/>
          </a:xfrm>
          <a:prstGeom prst="rect">
            <a:avLst/>
          </a:prstGeom>
          <a:noFill/>
          <a:ln w="19050">
            <a:noFill/>
          </a:ln>
        </p:spPr>
        <p:txBody>
          <a:bodyPr wrap="square" lIns="68580" tIns="34290" rIns="68580" bIns="34290">
            <a:spAutoFit/>
          </a:bodyPr>
          <a:lstStyle/>
          <a:p>
            <a:pPr>
              <a:lnSpc>
                <a:spcPct val="150000"/>
              </a:lnSpc>
            </a:pPr>
            <a:r>
              <a:rPr lang="en-US" altLang="zh-TW" sz="1200" dirty="0">
                <a:ln w="0"/>
                <a:latin typeface="微軟正黑體" panose="020B0604030504040204" pitchFamily="34" charset="-120"/>
                <a:ea typeface="微軟正黑體" panose="020B0604030504040204" pitchFamily="34" charset="-120"/>
                <a:hlinkClick r:id="rId4"/>
              </a:rPr>
              <a:t>https://github.com/Amanda70106/stock-price-prediction</a:t>
            </a:r>
            <a:endParaRPr lang="en-US" altLang="zh-TW" sz="1200" dirty="0">
              <a:ln w="0"/>
              <a:latin typeface="微軟正黑體" panose="020B0604030504040204" pitchFamily="34" charset="-120"/>
              <a:ea typeface="微軟正黑體" panose="020B0604030504040204" pitchFamily="34" charset="-120"/>
            </a:endParaRPr>
          </a:p>
          <a:p>
            <a:pPr>
              <a:lnSpc>
                <a:spcPct val="150000"/>
              </a:lnSpc>
            </a:pPr>
            <a:endParaRPr lang="zh-TW" altLang="en-US" sz="1200" dirty="0">
              <a:ln w="0"/>
              <a:latin typeface="微軟正黑體" panose="020B0604030504040204" pitchFamily="34" charset="-120"/>
              <a:ea typeface="微軟正黑體" panose="020B0604030504040204" pitchFamily="34" charset="-120"/>
            </a:endParaRPr>
          </a:p>
        </p:txBody>
      </p:sp>
      <p:sp>
        <p:nvSpPr>
          <p:cNvPr id="18" name="矩形 17">
            <a:extLst>
              <a:ext uri="{FF2B5EF4-FFF2-40B4-BE49-F238E27FC236}">
                <a16:creationId xmlns:a16="http://schemas.microsoft.com/office/drawing/2014/main" id="{5924C4E8-9FBC-40DB-BE90-E50FEAF36F0C}"/>
              </a:ext>
            </a:extLst>
          </p:cNvPr>
          <p:cNvSpPr/>
          <p:nvPr/>
        </p:nvSpPr>
        <p:spPr>
          <a:xfrm>
            <a:off x="780093" y="8849372"/>
            <a:ext cx="5744532" cy="871649"/>
          </a:xfrm>
          <a:prstGeom prst="rect">
            <a:avLst/>
          </a:prstGeom>
          <a:noFill/>
          <a:ln w="19050">
            <a:noFill/>
          </a:ln>
        </p:spPr>
        <p:txBody>
          <a:bodyPr wrap="square" lIns="68580" tIns="34290" rIns="68580" bIns="34290">
            <a:spAutoFit/>
          </a:bodyPr>
          <a:lstStyle/>
          <a:p>
            <a:pPr>
              <a:lnSpc>
                <a:spcPct val="150000"/>
              </a:lnSpc>
            </a:pPr>
            <a:r>
              <a:rPr lang="en-US" altLang="zh-TW" sz="1200" u="sng" dirty="0">
                <a:latin typeface="微軟正黑體" panose="020B0604030504040204" pitchFamily="34" charset="-120"/>
                <a:ea typeface="微軟正黑體" panose="020B0604030504040204" pitchFamily="34" charset="-120"/>
                <a:hlinkClick r:id="rId5"/>
              </a:rPr>
              <a:t>https://docs.google.com/document/d/1vY0aevmN22kQlAM63taV96ZIbkiPDYPE/edit?usp=sharing&amp;ouid=111294208480659798464&amp;rtpof=true&amp;sd=true</a:t>
            </a:r>
            <a:endParaRPr lang="en-US" altLang="zh-TW" sz="1200" u="sng" dirty="0">
              <a:latin typeface="微軟正黑體" panose="020B0604030504040204" pitchFamily="34" charset="-120"/>
              <a:ea typeface="微軟正黑體" panose="020B0604030504040204" pitchFamily="34" charset="-120"/>
            </a:endParaRPr>
          </a:p>
          <a:p>
            <a:pPr>
              <a:lnSpc>
                <a:spcPct val="150000"/>
              </a:lnSpc>
            </a:pPr>
            <a:endParaRPr lang="en-US" altLang="zh-TW" sz="1200" u="sng"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37682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rot="16200000">
            <a:off x="3797021" y="-2399654"/>
            <a:ext cx="477838" cy="5661323"/>
          </a:xfrm>
          <a:prstGeom prst="rect">
            <a:avLst/>
          </a:prstGeom>
          <a:gradFill>
            <a:gsLst>
              <a:gs pos="0">
                <a:schemeClr val="bg1"/>
              </a:gs>
              <a:gs pos="100000">
                <a:schemeClr val="accent1">
                  <a:lumMod val="45000"/>
                  <a:lumOff val="55000"/>
                </a:schemeClr>
              </a:gs>
              <a:gs pos="100000">
                <a:schemeClr val="accent1">
                  <a:lumMod val="45000"/>
                  <a:lumOff val="55000"/>
                </a:schemeClr>
              </a:gs>
              <a:gs pos="99000">
                <a:srgbClr val="C2C2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TW" altLang="en-US" sz="1350" dirty="0"/>
          </a:p>
        </p:txBody>
      </p:sp>
      <p:sp>
        <p:nvSpPr>
          <p:cNvPr id="25" name="矩形 24"/>
          <p:cNvSpPr/>
          <p:nvPr/>
        </p:nvSpPr>
        <p:spPr>
          <a:xfrm>
            <a:off x="4962862" y="180938"/>
            <a:ext cx="2411496" cy="438582"/>
          </a:xfrm>
          <a:prstGeom prst="rect">
            <a:avLst/>
          </a:prstGeom>
          <a:noFill/>
          <a:ln w="19050">
            <a:noFill/>
          </a:ln>
        </p:spPr>
        <p:txBody>
          <a:bodyPr wrap="square" lIns="68580" tIns="34290" rIns="68580" bIns="34290">
            <a:spAutoFit/>
          </a:bodyPr>
          <a:lstStyle/>
          <a:p>
            <a:pPr algn="ctr"/>
            <a:r>
              <a:rPr lang="zh-TW" altLang="en-US" sz="2400" b="1" dirty="0">
                <a:ln w="0"/>
                <a:latin typeface="微軟正黑體" panose="020B0604030504040204" pitchFamily="34" charset="-120"/>
                <a:ea typeface="微軟正黑體" panose="020B0604030504040204" pitchFamily="34" charset="-120"/>
              </a:rPr>
              <a:t>軟體工程</a:t>
            </a:r>
          </a:p>
        </p:txBody>
      </p:sp>
      <p:sp>
        <p:nvSpPr>
          <p:cNvPr id="26" name="矩形 25"/>
          <p:cNvSpPr/>
          <p:nvPr/>
        </p:nvSpPr>
        <p:spPr>
          <a:xfrm>
            <a:off x="445814" y="687704"/>
            <a:ext cx="5185856" cy="8686993"/>
          </a:xfrm>
          <a:prstGeom prst="rect">
            <a:avLst/>
          </a:prstGeom>
          <a:noFill/>
          <a:ln w="19050">
            <a:noFill/>
          </a:ln>
        </p:spPr>
        <p:txBody>
          <a:bodyPr wrap="square" lIns="68580" tIns="34290" rIns="68580" bIns="34290">
            <a:spAutoFit/>
          </a:bodyPr>
          <a:lstStyle/>
          <a:p>
            <a:r>
              <a:rPr lang="zh-TW" altLang="en-US" sz="2000" b="1" dirty="0">
                <a:ln w="0"/>
                <a:latin typeface="微軟正黑體" panose="020B0604030504040204" pitchFamily="34" charset="-120"/>
                <a:ea typeface="微軟正黑體" panose="020B0604030504040204" pitchFamily="34" charset="-120"/>
              </a:rPr>
              <a:t>摘要</a:t>
            </a:r>
            <a:endParaRPr lang="en-US" altLang="zh-TW" sz="2000" b="1" dirty="0">
              <a:ln w="0"/>
              <a:latin typeface="微軟正黑體" panose="020B0604030504040204" pitchFamily="34" charset="-120"/>
              <a:ea typeface="微軟正黑體" panose="020B0604030504040204" pitchFamily="34" charset="-120"/>
            </a:endParaRPr>
          </a:p>
          <a:p>
            <a:endParaRPr lang="en-US" altLang="zh-TW" sz="12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800" b="1" dirty="0">
              <a:ln w="0"/>
              <a:latin typeface="微軟正黑體" panose="020B0604030504040204" pitchFamily="34" charset="-120"/>
              <a:ea typeface="微軟正黑體" panose="020B0604030504040204" pitchFamily="34" charset="-120"/>
            </a:endParaRPr>
          </a:p>
          <a:p>
            <a:r>
              <a:rPr lang="zh-TW" altLang="en-US" sz="2000" b="1" dirty="0">
                <a:ln w="0"/>
                <a:latin typeface="微軟正黑體" panose="020B0604030504040204" pitchFamily="34" charset="-120"/>
                <a:ea typeface="微軟正黑體" panose="020B0604030504040204" pitchFamily="34" charset="-120"/>
              </a:rPr>
              <a:t>總體設計</a:t>
            </a:r>
            <a:endParaRPr lang="en-US" altLang="zh-TW" sz="20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12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r>
              <a:rPr lang="en-US" altLang="zh-TW" sz="2000" b="1" dirty="0">
                <a:ln w="0"/>
                <a:latin typeface="微軟正黑體" panose="020B0604030504040204" pitchFamily="34" charset="-120"/>
                <a:ea typeface="微軟正黑體" panose="020B0604030504040204" pitchFamily="34" charset="-120"/>
              </a:rPr>
              <a:t>NLP</a:t>
            </a:r>
          </a:p>
          <a:p>
            <a:r>
              <a:rPr lang="en-US" altLang="zh-TW" sz="2000" b="1" dirty="0">
                <a:ln w="0"/>
                <a:latin typeface="微軟正黑體" panose="020B0604030504040204" pitchFamily="34" charset="-120"/>
                <a:ea typeface="微軟正黑體" panose="020B0604030504040204" pitchFamily="34" charset="-120"/>
              </a:rPr>
              <a:t>Training</a:t>
            </a:r>
            <a:endParaRPr lang="zh-TW" altLang="en-US" sz="2000" b="1" dirty="0">
              <a:ln w="0"/>
              <a:latin typeface="微軟正黑體" panose="020B0604030504040204" pitchFamily="34" charset="-120"/>
              <a:ea typeface="微軟正黑體" panose="020B0604030504040204" pitchFamily="34" charset="-120"/>
            </a:endParaRPr>
          </a:p>
        </p:txBody>
      </p:sp>
      <p:sp>
        <p:nvSpPr>
          <p:cNvPr id="28" name="矩形 27"/>
          <p:cNvSpPr/>
          <p:nvPr/>
        </p:nvSpPr>
        <p:spPr>
          <a:xfrm>
            <a:off x="745169" y="1002618"/>
            <a:ext cx="5507364" cy="1143326"/>
          </a:xfrm>
          <a:prstGeom prst="rect">
            <a:avLst/>
          </a:prstGeom>
          <a:noFill/>
          <a:ln w="19050">
            <a:noFill/>
          </a:ln>
        </p:spPr>
        <p:txBody>
          <a:bodyPr wrap="square" lIns="68580" tIns="34290" rIns="68580" bIns="34290">
            <a:spAutoFit/>
          </a:bodyPr>
          <a:lstStyle/>
          <a:p>
            <a:pPr>
              <a:lnSpc>
                <a:spcPct val="150000"/>
              </a:lnSpc>
            </a:pPr>
            <a:r>
              <a:rPr lang="zh-TW" altLang="en-US" sz="1200" dirty="0">
                <a:ln w="0"/>
                <a:latin typeface="微軟正黑體" panose="020B0604030504040204" pitchFamily="34" charset="-120"/>
                <a:ea typeface="微軟正黑體" panose="020B0604030504040204" pitchFamily="34" charset="-120"/>
              </a:rPr>
              <a:t>　　設計一個聊天機器人，幫助台灣印度雙方人才進行職場的媒合。最後教授有推薦我們跟廠商合作，直接在原網站上架我們設計的聊天機器人。</a:t>
            </a:r>
            <a:endParaRPr lang="en-US" altLang="zh-TW" sz="1200" dirty="0">
              <a:ln w="0"/>
              <a:latin typeface="微軟正黑體" panose="020B0604030504040204" pitchFamily="34" charset="-120"/>
              <a:ea typeface="微軟正黑體" panose="020B0604030504040204" pitchFamily="34" charset="-120"/>
            </a:endParaRPr>
          </a:p>
          <a:p>
            <a:pPr>
              <a:lnSpc>
                <a:spcPct val="150000"/>
              </a:lnSpc>
            </a:pPr>
            <a:r>
              <a:rPr lang="en-US" altLang="zh-TW" sz="1200" dirty="0">
                <a:ln w="0"/>
                <a:latin typeface="微軟正黑體" panose="020B0604030504040204" pitchFamily="34" charset="-120"/>
                <a:ea typeface="微軟正黑體" panose="020B0604030504040204" pitchFamily="34" charset="-120"/>
              </a:rPr>
              <a:t>Demo</a:t>
            </a:r>
            <a:r>
              <a:rPr lang="zh-TW" altLang="en-US" sz="1200" dirty="0">
                <a:ln w="0"/>
                <a:latin typeface="微軟正黑體" panose="020B0604030504040204" pitchFamily="34" charset="-120"/>
                <a:ea typeface="微軟正黑體" panose="020B0604030504040204" pitchFamily="34" charset="-120"/>
              </a:rPr>
              <a:t>影片：</a:t>
            </a:r>
            <a:r>
              <a:rPr lang="en-US" altLang="zh-TW" sz="1200" dirty="0">
                <a:ln w="0"/>
                <a:latin typeface="微軟正黑體" panose="020B0604030504040204" pitchFamily="34" charset="-120"/>
                <a:ea typeface="微軟正黑體" panose="020B0604030504040204" pitchFamily="34" charset="-120"/>
                <a:hlinkClick r:id="rId2"/>
              </a:rPr>
              <a:t>https://youtu.be/1n_Zc4X5fgI</a:t>
            </a:r>
            <a:endParaRPr lang="en-US" altLang="zh-TW" sz="1200" dirty="0">
              <a:ln w="0"/>
              <a:latin typeface="微軟正黑體" panose="020B0604030504040204" pitchFamily="34" charset="-120"/>
              <a:ea typeface="微軟正黑體" panose="020B0604030504040204" pitchFamily="34" charset="-120"/>
            </a:endParaRPr>
          </a:p>
          <a:p>
            <a:pPr>
              <a:lnSpc>
                <a:spcPct val="150000"/>
              </a:lnSpc>
            </a:pPr>
            <a:endParaRPr lang="en-US" altLang="zh-TW" sz="1200" dirty="0">
              <a:ln w="0"/>
              <a:latin typeface="微軟正黑體" panose="020B0604030504040204" pitchFamily="34" charset="-120"/>
              <a:ea typeface="微軟正黑體" panose="020B0604030504040204" pitchFamily="34" charset="-120"/>
            </a:endParaRPr>
          </a:p>
        </p:txBody>
      </p:sp>
      <p:sp>
        <p:nvSpPr>
          <p:cNvPr id="80" name="矩形 79">
            <a:extLst>
              <a:ext uri="{FF2B5EF4-FFF2-40B4-BE49-F238E27FC236}">
                <a16:creationId xmlns:a16="http://schemas.microsoft.com/office/drawing/2014/main" id="{B3EF001E-2285-46AD-8747-F4397C92E6B5}"/>
              </a:ext>
            </a:extLst>
          </p:cNvPr>
          <p:cNvSpPr/>
          <p:nvPr/>
        </p:nvSpPr>
        <p:spPr>
          <a:xfrm>
            <a:off x="1391013" y="174311"/>
            <a:ext cx="3981738" cy="500137"/>
          </a:xfrm>
          <a:prstGeom prst="rect">
            <a:avLst/>
          </a:prstGeom>
          <a:noFill/>
          <a:ln w="19050">
            <a:noFill/>
          </a:ln>
        </p:spPr>
        <p:txBody>
          <a:bodyPr wrap="square" lIns="68580" tIns="34290" rIns="68580" bIns="34290">
            <a:spAutoFit/>
          </a:bodyPr>
          <a:lstStyle/>
          <a:p>
            <a:r>
              <a:rPr lang="zh-TW" altLang="en-US" sz="2800" b="1" dirty="0">
                <a:ln w="0"/>
                <a:latin typeface="微軟正黑體" panose="020B0604030504040204" pitchFamily="34" charset="-120"/>
                <a:ea typeface="微軟正黑體" panose="020B0604030504040204" pitchFamily="34" charset="-120"/>
              </a:rPr>
              <a:t>台印人才聊天機器人</a:t>
            </a:r>
            <a:r>
              <a:rPr lang="en-US" altLang="zh-TW" sz="2800" b="1" dirty="0">
                <a:ln w="0"/>
                <a:latin typeface="微軟正黑體" panose="020B0604030504040204" pitchFamily="34" charset="-120"/>
                <a:ea typeface="微軟正黑體" panose="020B0604030504040204" pitchFamily="34" charset="-120"/>
              </a:rPr>
              <a:t>[6]</a:t>
            </a:r>
            <a:endParaRPr lang="zh-TW" altLang="en-US" sz="2800" b="1" dirty="0">
              <a:ln w="0"/>
              <a:latin typeface="微軟正黑體" panose="020B0604030504040204" pitchFamily="34" charset="-120"/>
              <a:ea typeface="微軟正黑體" panose="020B0604030504040204" pitchFamily="34" charset="-120"/>
            </a:endParaRPr>
          </a:p>
        </p:txBody>
      </p:sp>
      <p:sp>
        <p:nvSpPr>
          <p:cNvPr id="9" name="矩形 8">
            <a:extLst>
              <a:ext uri="{FF2B5EF4-FFF2-40B4-BE49-F238E27FC236}">
                <a16:creationId xmlns:a16="http://schemas.microsoft.com/office/drawing/2014/main" id="{8F0AA3B3-2297-423D-B527-D9855D0E09CE}"/>
              </a:ext>
            </a:extLst>
          </p:cNvPr>
          <p:cNvSpPr/>
          <p:nvPr/>
        </p:nvSpPr>
        <p:spPr>
          <a:xfrm>
            <a:off x="745169" y="2538324"/>
            <a:ext cx="6581542" cy="5575309"/>
          </a:xfrm>
          <a:prstGeom prst="rect">
            <a:avLst/>
          </a:prstGeom>
          <a:noFill/>
          <a:ln w="19050">
            <a:noFill/>
          </a:ln>
        </p:spPr>
        <p:txBody>
          <a:bodyPr wrap="square" lIns="68580" tIns="34290" rIns="68580" bIns="34290">
            <a:spAutoFit/>
          </a:bodyPr>
          <a:lstStyle/>
          <a:p>
            <a:pPr>
              <a:lnSpc>
                <a:spcPct val="150000"/>
              </a:lnSpc>
            </a:pPr>
            <a:r>
              <a:rPr lang="en-US" altLang="zh-TW" sz="1200" b="1" dirty="0">
                <a:ln w="0"/>
                <a:latin typeface="微軟正黑體" panose="020B0604030504040204" pitchFamily="34" charset="-120"/>
                <a:ea typeface="微軟正黑體" panose="020B0604030504040204" pitchFamily="34" charset="-120"/>
              </a:rPr>
              <a:t>Functional Requirements</a:t>
            </a:r>
          </a:p>
          <a:p>
            <a:pPr>
              <a:lnSpc>
                <a:spcPct val="150000"/>
              </a:lnSpc>
            </a:pPr>
            <a:r>
              <a:rPr lang="en-US" altLang="zh-TW" sz="1200" dirty="0">
                <a:ln w="0"/>
                <a:latin typeface="微軟正黑體" panose="020B0604030504040204" pitchFamily="34" charset="-120"/>
                <a:ea typeface="微軟正黑體" panose="020B0604030504040204" pitchFamily="34" charset="-120"/>
              </a:rPr>
              <a:t>1. </a:t>
            </a:r>
            <a:r>
              <a:rPr lang="zh-TW" altLang="en-US" sz="1200" dirty="0">
                <a:ln w="0"/>
                <a:latin typeface="微軟正黑體" panose="020B0604030504040204" pitchFamily="34" charset="-120"/>
                <a:ea typeface="微軟正黑體" panose="020B0604030504040204" pitchFamily="34" charset="-120"/>
              </a:rPr>
              <a:t>    後台資料庫設計</a:t>
            </a:r>
          </a:p>
          <a:p>
            <a:pPr>
              <a:lnSpc>
                <a:spcPct val="150000"/>
              </a:lnSpc>
            </a:pPr>
            <a:r>
              <a:rPr lang="zh-TW" altLang="en-US" sz="1200" dirty="0">
                <a:ln w="0"/>
                <a:latin typeface="微軟正黑體" panose="020B0604030504040204" pitchFamily="34" charset="-120"/>
                <a:ea typeface="微軟正黑體" panose="020B0604030504040204" pitchFamily="34" charset="-120"/>
              </a:rPr>
              <a:t>        </a:t>
            </a:r>
            <a:r>
              <a:rPr lang="en-US" altLang="zh-TW" sz="1200" dirty="0">
                <a:ln w="0"/>
                <a:latin typeface="微軟正黑體" panose="020B0604030504040204" pitchFamily="34" charset="-120"/>
                <a:ea typeface="微軟正黑體" panose="020B0604030504040204" pitchFamily="34" charset="-120"/>
              </a:rPr>
              <a:t>1.1</a:t>
            </a:r>
            <a:r>
              <a:rPr lang="zh-TW" altLang="en-US" sz="1200" dirty="0">
                <a:ln w="0"/>
                <a:latin typeface="微軟正黑體" panose="020B0604030504040204" pitchFamily="34" charset="-120"/>
                <a:ea typeface="微軟正黑體" panose="020B0604030504040204" pitchFamily="34" charset="-120"/>
              </a:rPr>
              <a:t>    儲存使用者過去對話紀錄用於優化 </a:t>
            </a:r>
            <a:r>
              <a:rPr lang="en-US" altLang="zh-TW" sz="1200" dirty="0">
                <a:ln w="0"/>
                <a:latin typeface="微軟正黑體" panose="020B0604030504040204" pitchFamily="34" charset="-120"/>
                <a:ea typeface="微軟正黑體" panose="020B0604030504040204" pitchFamily="34" charset="-120"/>
              </a:rPr>
              <a:t>model </a:t>
            </a:r>
            <a:r>
              <a:rPr lang="zh-TW" altLang="en-US" sz="1200" dirty="0">
                <a:ln w="0"/>
                <a:latin typeface="微軟正黑體" panose="020B0604030504040204" pitchFamily="34" charset="-120"/>
                <a:ea typeface="微軟正黑體" panose="020B0604030504040204" pitchFamily="34" charset="-120"/>
              </a:rPr>
              <a:t>訓練</a:t>
            </a:r>
          </a:p>
          <a:p>
            <a:pPr>
              <a:lnSpc>
                <a:spcPct val="150000"/>
              </a:lnSpc>
            </a:pPr>
            <a:r>
              <a:rPr lang="en-US" altLang="zh-TW" sz="1200" dirty="0">
                <a:ln w="0"/>
                <a:latin typeface="微軟正黑體" panose="020B0604030504040204" pitchFamily="34" charset="-120"/>
                <a:ea typeface="微軟正黑體" panose="020B0604030504040204" pitchFamily="34" charset="-120"/>
              </a:rPr>
              <a:t>2. </a:t>
            </a:r>
            <a:r>
              <a:rPr lang="zh-TW" altLang="en-US" sz="1200" dirty="0">
                <a:ln w="0"/>
                <a:latin typeface="微軟正黑體" panose="020B0604030504040204" pitchFamily="34" charset="-120"/>
                <a:ea typeface="微軟正黑體" panose="020B0604030504040204" pitchFamily="34" charset="-120"/>
              </a:rPr>
              <a:t>    版面設計</a:t>
            </a:r>
          </a:p>
          <a:p>
            <a:pPr>
              <a:lnSpc>
                <a:spcPct val="150000"/>
              </a:lnSpc>
            </a:pPr>
            <a:r>
              <a:rPr lang="en-US" altLang="zh-TW" sz="1200" dirty="0">
                <a:ln w="0"/>
                <a:latin typeface="微軟正黑體" panose="020B0604030504040204" pitchFamily="34" charset="-120"/>
                <a:ea typeface="微軟正黑體" panose="020B0604030504040204" pitchFamily="34" charset="-120"/>
              </a:rPr>
              <a:t>3.</a:t>
            </a:r>
            <a:r>
              <a:rPr lang="zh-TW" altLang="en-US" sz="1200" dirty="0">
                <a:ln w="0"/>
                <a:latin typeface="微軟正黑體" panose="020B0604030504040204" pitchFamily="34" charset="-120"/>
                <a:ea typeface="微軟正黑體" panose="020B0604030504040204" pitchFamily="34" charset="-120"/>
              </a:rPr>
              <a:t>    結合問答式與智能回覆的聊天機器人</a:t>
            </a:r>
          </a:p>
          <a:p>
            <a:pPr>
              <a:lnSpc>
                <a:spcPct val="150000"/>
              </a:lnSpc>
            </a:pPr>
            <a:r>
              <a:rPr lang="zh-TW" altLang="en-US" sz="1200" dirty="0">
                <a:ln w="0"/>
                <a:latin typeface="微軟正黑體" panose="020B0604030504040204" pitchFamily="34" charset="-120"/>
                <a:ea typeface="微軟正黑體" panose="020B0604030504040204" pitchFamily="34" charset="-120"/>
              </a:rPr>
              <a:t>        </a:t>
            </a:r>
            <a:r>
              <a:rPr lang="en-US" altLang="zh-TW" sz="1200" dirty="0">
                <a:ln w="0"/>
                <a:latin typeface="微軟正黑體" panose="020B0604030504040204" pitchFamily="34" charset="-120"/>
                <a:ea typeface="微軟正黑體" panose="020B0604030504040204" pitchFamily="34" charset="-120"/>
              </a:rPr>
              <a:t>3.1</a:t>
            </a:r>
            <a:r>
              <a:rPr lang="zh-TW" altLang="en-US" sz="1200" dirty="0">
                <a:ln w="0"/>
                <a:latin typeface="微軟正黑體" panose="020B0604030504040204" pitchFamily="34" charset="-120"/>
                <a:ea typeface="微軟正黑體" panose="020B0604030504040204" pitchFamily="34" charset="-120"/>
              </a:rPr>
              <a:t>    預設使用者提問與解答</a:t>
            </a:r>
            <a:endParaRPr lang="en-US" altLang="zh-TW" sz="1200" dirty="0">
              <a:ln w="0"/>
              <a:latin typeface="微軟正黑體" panose="020B0604030504040204" pitchFamily="34" charset="-120"/>
              <a:ea typeface="微軟正黑體" panose="020B0604030504040204" pitchFamily="34" charset="-120"/>
            </a:endParaRPr>
          </a:p>
          <a:p>
            <a:pPr>
              <a:lnSpc>
                <a:spcPct val="150000"/>
              </a:lnSpc>
            </a:pPr>
            <a:r>
              <a:rPr lang="zh-TW" altLang="en-US" sz="1200" dirty="0">
                <a:ln w="0"/>
                <a:latin typeface="微軟正黑體" panose="020B0604030504040204" pitchFamily="34" charset="-120"/>
                <a:ea typeface="微軟正黑體" panose="020B0604030504040204" pitchFamily="34" charset="-120"/>
              </a:rPr>
              <a:t>        </a:t>
            </a:r>
            <a:r>
              <a:rPr lang="en-US" altLang="zh-TW" sz="1200" dirty="0">
                <a:ln w="0"/>
                <a:latin typeface="微軟正黑體" panose="020B0604030504040204" pitchFamily="34" charset="-120"/>
                <a:ea typeface="微軟正黑體" panose="020B0604030504040204" pitchFamily="34" charset="-120"/>
              </a:rPr>
              <a:t>3.2</a:t>
            </a:r>
            <a:r>
              <a:rPr lang="zh-TW" altLang="en-US" sz="1200" dirty="0">
                <a:ln w="0"/>
                <a:latin typeface="微軟正黑體" panose="020B0604030504040204" pitchFamily="34" charset="-120"/>
                <a:ea typeface="微軟正黑體" panose="020B0604030504040204" pitchFamily="34" charset="-120"/>
              </a:rPr>
              <a:t>    準確地回答使用者的任意提問</a:t>
            </a:r>
          </a:p>
          <a:p>
            <a:pPr>
              <a:lnSpc>
                <a:spcPct val="150000"/>
              </a:lnSpc>
            </a:pPr>
            <a:r>
              <a:rPr lang="zh-TW" altLang="en-US" sz="1200" dirty="0">
                <a:ln w="0"/>
                <a:latin typeface="微軟正黑體" panose="020B0604030504040204" pitchFamily="34" charset="-120"/>
                <a:ea typeface="微軟正黑體" panose="020B0604030504040204" pitchFamily="34" charset="-120"/>
              </a:rPr>
              <a:t>        </a:t>
            </a:r>
            <a:r>
              <a:rPr lang="en-US" altLang="zh-TW" sz="1200" dirty="0">
                <a:ln w="0"/>
                <a:latin typeface="微軟正黑體" panose="020B0604030504040204" pitchFamily="34" charset="-120"/>
                <a:ea typeface="微軟正黑體" panose="020B0604030504040204" pitchFamily="34" charset="-120"/>
              </a:rPr>
              <a:t>3.3</a:t>
            </a:r>
            <a:r>
              <a:rPr lang="zh-TW" altLang="en-US" sz="1200" dirty="0">
                <a:ln w="0"/>
                <a:latin typeface="微軟正黑體" panose="020B0604030504040204" pitchFamily="34" charset="-120"/>
                <a:ea typeface="微軟正黑體" panose="020B0604030504040204" pitchFamily="34" charset="-120"/>
              </a:rPr>
              <a:t>    取得關鍵字並對資料庫進行搜尋</a:t>
            </a:r>
          </a:p>
          <a:p>
            <a:pPr>
              <a:lnSpc>
                <a:spcPct val="150000"/>
              </a:lnSpc>
            </a:pPr>
            <a:r>
              <a:rPr lang="en-US" altLang="zh-TW" sz="1200" dirty="0">
                <a:ln w="0"/>
                <a:latin typeface="微軟正黑體" panose="020B0604030504040204" pitchFamily="34" charset="-120"/>
                <a:ea typeface="微軟正黑體" panose="020B0604030504040204" pitchFamily="34" charset="-120"/>
              </a:rPr>
              <a:t>4.</a:t>
            </a:r>
            <a:r>
              <a:rPr lang="zh-TW" altLang="en-US" sz="1200" dirty="0">
                <a:ln w="0"/>
                <a:latin typeface="微軟正黑體" panose="020B0604030504040204" pitchFamily="34" charset="-120"/>
                <a:ea typeface="微軟正黑體" panose="020B0604030504040204" pitchFamily="34" charset="-120"/>
              </a:rPr>
              <a:t>    即時回覆功能設計</a:t>
            </a:r>
          </a:p>
          <a:p>
            <a:pPr>
              <a:lnSpc>
                <a:spcPct val="150000"/>
              </a:lnSpc>
            </a:pPr>
            <a:r>
              <a:rPr lang="en-US" altLang="zh-TW" sz="1200" dirty="0">
                <a:ln w="0"/>
                <a:latin typeface="微軟正黑體" panose="020B0604030504040204" pitchFamily="34" charset="-120"/>
                <a:ea typeface="微軟正黑體" panose="020B0604030504040204" pitchFamily="34" charset="-120"/>
              </a:rPr>
              <a:t>5.</a:t>
            </a:r>
            <a:r>
              <a:rPr lang="zh-TW" altLang="en-US" sz="1200" dirty="0">
                <a:ln w="0"/>
                <a:latin typeface="微軟正黑體" panose="020B0604030504040204" pitchFamily="34" charset="-120"/>
                <a:ea typeface="微軟正黑體" panose="020B0604030504040204" pitchFamily="34" charset="-120"/>
              </a:rPr>
              <a:t>    使用者回報功能</a:t>
            </a:r>
          </a:p>
          <a:p>
            <a:pPr>
              <a:lnSpc>
                <a:spcPct val="150000"/>
              </a:lnSpc>
            </a:pPr>
            <a:r>
              <a:rPr lang="en-US" altLang="zh-TW" sz="1200" b="1" dirty="0">
                <a:ln w="0"/>
                <a:latin typeface="微軟正黑體" panose="020B0604030504040204" pitchFamily="34" charset="-120"/>
                <a:ea typeface="微軟正黑體" panose="020B0604030504040204" pitchFamily="34" charset="-120"/>
              </a:rPr>
              <a:t>Non-Functional Requirement</a:t>
            </a:r>
          </a:p>
          <a:p>
            <a:pPr>
              <a:lnSpc>
                <a:spcPct val="150000"/>
              </a:lnSpc>
            </a:pPr>
            <a:r>
              <a:rPr lang="en-US" altLang="zh-TW" sz="1200" dirty="0">
                <a:ln w="0"/>
                <a:latin typeface="微軟正黑體" panose="020B0604030504040204" pitchFamily="34" charset="-120"/>
                <a:ea typeface="微軟正黑體" panose="020B0604030504040204" pitchFamily="34" charset="-120"/>
              </a:rPr>
              <a:t>1. </a:t>
            </a:r>
            <a:r>
              <a:rPr lang="zh-TW" altLang="en-US" sz="1200" dirty="0">
                <a:ln w="0"/>
                <a:latin typeface="微軟正黑體" panose="020B0604030504040204" pitchFamily="34" charset="-120"/>
                <a:ea typeface="微軟正黑體" panose="020B0604030504040204" pitchFamily="34" charset="-120"/>
              </a:rPr>
              <a:t>    用戶的資訊安全 </a:t>
            </a:r>
          </a:p>
          <a:p>
            <a:pPr>
              <a:lnSpc>
                <a:spcPct val="150000"/>
              </a:lnSpc>
            </a:pPr>
            <a:r>
              <a:rPr lang="en-US" altLang="zh-TW" sz="1200" dirty="0">
                <a:ln w="0"/>
                <a:latin typeface="微軟正黑體" panose="020B0604030504040204" pitchFamily="34" charset="-120"/>
                <a:ea typeface="微軟正黑體" panose="020B0604030504040204" pitchFamily="34" charset="-120"/>
              </a:rPr>
              <a:t>2.</a:t>
            </a:r>
            <a:r>
              <a:rPr lang="zh-TW" altLang="en-US" sz="1200" dirty="0">
                <a:ln w="0"/>
                <a:latin typeface="微軟正黑體" panose="020B0604030504040204" pitchFamily="34" charset="-120"/>
                <a:ea typeface="微軟正黑體" panose="020B0604030504040204" pitchFamily="34" charset="-120"/>
              </a:rPr>
              <a:t>    登入狀態保持對話紀錄</a:t>
            </a:r>
          </a:p>
          <a:p>
            <a:pPr>
              <a:lnSpc>
                <a:spcPct val="150000"/>
              </a:lnSpc>
            </a:pPr>
            <a:r>
              <a:rPr lang="zh-TW" altLang="en-US" sz="1200" dirty="0">
                <a:ln w="0"/>
                <a:latin typeface="微軟正黑體" panose="020B0604030504040204" pitchFamily="34" charset="-120"/>
                <a:ea typeface="微軟正黑體" panose="020B0604030504040204" pitchFamily="34" charset="-120"/>
              </a:rPr>
              <a:t>        </a:t>
            </a:r>
            <a:r>
              <a:rPr lang="en-US" altLang="zh-TW" sz="1200" dirty="0">
                <a:ln w="0"/>
                <a:latin typeface="微軟正黑體" panose="020B0604030504040204" pitchFamily="34" charset="-120"/>
                <a:ea typeface="微軟正黑體" panose="020B0604030504040204" pitchFamily="34" charset="-120"/>
              </a:rPr>
              <a:t>2.1</a:t>
            </a:r>
            <a:r>
              <a:rPr lang="zh-TW" altLang="en-US" sz="1200" dirty="0">
                <a:ln w="0"/>
                <a:latin typeface="微軟正黑體" panose="020B0604030504040204" pitchFamily="34" charset="-120"/>
                <a:ea typeface="微軟正黑體" panose="020B0604030504040204" pitchFamily="34" charset="-120"/>
              </a:rPr>
              <a:t>    存使用者對話紀錄 </a:t>
            </a:r>
            <a:r>
              <a:rPr lang="en-US" altLang="zh-TW" sz="1200" dirty="0">
                <a:ln w="0"/>
                <a:latin typeface="微軟正黑體" panose="020B0604030504040204" pitchFamily="34" charset="-120"/>
                <a:ea typeface="微軟正黑體" panose="020B0604030504040204" pitchFamily="34" charset="-120"/>
              </a:rPr>
              <a:t>(key-value)</a:t>
            </a:r>
          </a:p>
          <a:p>
            <a:pPr>
              <a:lnSpc>
                <a:spcPct val="150000"/>
              </a:lnSpc>
            </a:pPr>
            <a:r>
              <a:rPr lang="en-US" altLang="zh-TW" sz="1200" dirty="0">
                <a:ln w="0"/>
                <a:latin typeface="微軟正黑體" panose="020B0604030504040204" pitchFamily="34" charset="-120"/>
                <a:ea typeface="微軟正黑體" panose="020B0604030504040204" pitchFamily="34" charset="-120"/>
              </a:rPr>
              <a:t>3.</a:t>
            </a:r>
            <a:r>
              <a:rPr lang="zh-TW" altLang="en-US" sz="1200" dirty="0">
                <a:ln w="0"/>
                <a:latin typeface="微軟正黑體" panose="020B0604030504040204" pitchFamily="34" charset="-120"/>
                <a:ea typeface="微軟正黑體" panose="020B0604030504040204" pitchFamily="34" charset="-120"/>
              </a:rPr>
              <a:t>    </a:t>
            </a:r>
            <a:r>
              <a:rPr lang="en-US" altLang="zh-TW" sz="1200" dirty="0">
                <a:ln w="0"/>
                <a:latin typeface="微軟正黑體" panose="020B0604030504040204" pitchFamily="34" charset="-120"/>
                <a:ea typeface="微軟正黑體" panose="020B0604030504040204" pitchFamily="34" charset="-120"/>
              </a:rPr>
              <a:t>RWD</a:t>
            </a:r>
          </a:p>
          <a:p>
            <a:pPr>
              <a:lnSpc>
                <a:spcPct val="150000"/>
              </a:lnSpc>
            </a:pPr>
            <a:r>
              <a:rPr lang="en-US" altLang="zh-TW" sz="1200" dirty="0">
                <a:ln w="0"/>
                <a:latin typeface="微軟正黑體" panose="020B0604030504040204" pitchFamily="34" charset="-120"/>
                <a:ea typeface="微軟正黑體" panose="020B0604030504040204" pitchFamily="34" charset="-120"/>
              </a:rPr>
              <a:t>4.</a:t>
            </a:r>
            <a:r>
              <a:rPr lang="zh-TW" altLang="en-US" sz="1200" dirty="0">
                <a:ln w="0"/>
                <a:latin typeface="微軟正黑體" panose="020B0604030504040204" pitchFamily="34" charset="-120"/>
                <a:ea typeface="微軟正黑體" panose="020B0604030504040204" pitchFamily="34" charset="-120"/>
              </a:rPr>
              <a:t>    資料精確度：資料型別以英文為主</a:t>
            </a:r>
            <a:r>
              <a:rPr lang="en-US" altLang="zh-TW" sz="1200" dirty="0">
                <a:ln w="0"/>
                <a:latin typeface="微軟正黑體" panose="020B0604030504040204" pitchFamily="34" charset="-120"/>
                <a:ea typeface="微軟正黑體" panose="020B0604030504040204" pitchFamily="34" charset="-120"/>
              </a:rPr>
              <a:t>(ASCII</a:t>
            </a:r>
            <a:r>
              <a:rPr lang="zh-TW" altLang="en-US" sz="1200" dirty="0">
                <a:ln w="0"/>
                <a:latin typeface="微軟正黑體" panose="020B0604030504040204" pitchFamily="34" charset="-120"/>
                <a:ea typeface="微軟正黑體" panose="020B0604030504040204" pitchFamily="34" charset="-120"/>
              </a:rPr>
              <a:t>支援者為限</a:t>
            </a:r>
            <a:r>
              <a:rPr lang="en-US" altLang="zh-TW" sz="1200" dirty="0">
                <a:ln w="0"/>
                <a:latin typeface="微軟正黑體" panose="020B0604030504040204" pitchFamily="34" charset="-120"/>
                <a:ea typeface="微軟正黑體" panose="020B0604030504040204" pitchFamily="34" charset="-120"/>
              </a:rPr>
              <a:t>)</a:t>
            </a:r>
          </a:p>
          <a:p>
            <a:pPr>
              <a:lnSpc>
                <a:spcPct val="150000"/>
              </a:lnSpc>
            </a:pPr>
            <a:r>
              <a:rPr lang="en-US" altLang="zh-TW" sz="1200" dirty="0">
                <a:ln w="0"/>
                <a:latin typeface="微軟正黑體" panose="020B0604030504040204" pitchFamily="34" charset="-120"/>
                <a:ea typeface="微軟正黑體" panose="020B0604030504040204" pitchFamily="34" charset="-120"/>
              </a:rPr>
              <a:t>5.</a:t>
            </a:r>
            <a:r>
              <a:rPr lang="zh-TW" altLang="en-US" sz="1200" dirty="0">
                <a:ln w="0"/>
                <a:latin typeface="微軟正黑體" panose="020B0604030504040204" pitchFamily="34" charset="-120"/>
                <a:ea typeface="微軟正黑體" panose="020B0604030504040204" pitchFamily="34" charset="-120"/>
              </a:rPr>
              <a:t>    系統效能需求</a:t>
            </a:r>
          </a:p>
          <a:p>
            <a:pPr>
              <a:lnSpc>
                <a:spcPct val="150000"/>
              </a:lnSpc>
            </a:pPr>
            <a:r>
              <a:rPr lang="zh-TW" altLang="en-US" sz="1200" dirty="0">
                <a:ln w="0"/>
                <a:latin typeface="微軟正黑體" panose="020B0604030504040204" pitchFamily="34" charset="-120"/>
                <a:ea typeface="微軟正黑體" panose="020B0604030504040204" pitchFamily="34" charset="-120"/>
              </a:rPr>
              <a:t>    </a:t>
            </a:r>
            <a:r>
              <a:rPr lang="en-US" altLang="zh-TW" sz="1200" dirty="0">
                <a:ln w="0"/>
                <a:latin typeface="微軟正黑體" panose="020B0604030504040204" pitchFamily="34" charset="-120"/>
                <a:ea typeface="微軟正黑體" panose="020B0604030504040204" pitchFamily="34" charset="-120"/>
              </a:rPr>
              <a:t>5.1</a:t>
            </a:r>
            <a:r>
              <a:rPr lang="zh-TW" altLang="en-US" sz="1200" dirty="0">
                <a:ln w="0"/>
                <a:latin typeface="微軟正黑體" panose="020B0604030504040204" pitchFamily="34" charset="-120"/>
                <a:ea typeface="微軟正黑體" panose="020B0604030504040204" pitchFamily="34" charset="-120"/>
              </a:rPr>
              <a:t>    時間特性：達到</a:t>
            </a:r>
            <a:r>
              <a:rPr lang="en-US" altLang="zh-TW" sz="1200" dirty="0">
                <a:ln w="0"/>
                <a:latin typeface="微軟正黑體" panose="020B0604030504040204" pitchFamily="34" charset="-120"/>
                <a:ea typeface="微軟正黑體" panose="020B0604030504040204" pitchFamily="34" charset="-120"/>
              </a:rPr>
              <a:t>1</a:t>
            </a:r>
            <a:r>
              <a:rPr lang="zh-TW" altLang="en-US" sz="1200" dirty="0">
                <a:ln w="0"/>
                <a:latin typeface="微軟正黑體" panose="020B0604030504040204" pitchFamily="34" charset="-120"/>
                <a:ea typeface="微軟正黑體" panose="020B0604030504040204" pitchFamily="34" charset="-120"/>
              </a:rPr>
              <a:t>秒內回覆的處理時間</a:t>
            </a:r>
          </a:p>
          <a:p>
            <a:pPr>
              <a:lnSpc>
                <a:spcPct val="150000"/>
              </a:lnSpc>
            </a:pPr>
            <a:r>
              <a:rPr lang="en-US" altLang="zh-TW" sz="1200" dirty="0">
                <a:ln w="0"/>
                <a:latin typeface="微軟正黑體" panose="020B0604030504040204" pitchFamily="34" charset="-120"/>
                <a:ea typeface="微軟正黑體" panose="020B0604030504040204" pitchFamily="34" charset="-120"/>
              </a:rPr>
              <a:t>6.</a:t>
            </a:r>
            <a:r>
              <a:rPr lang="zh-TW" altLang="en-US" sz="1200" dirty="0">
                <a:ln w="0"/>
                <a:latin typeface="微軟正黑體" panose="020B0604030504040204" pitchFamily="34" charset="-120"/>
                <a:ea typeface="微軟正黑體" panose="020B0604030504040204" pitchFamily="34" charset="-120"/>
              </a:rPr>
              <a:t>    系統適應性</a:t>
            </a:r>
          </a:p>
          <a:p>
            <a:pPr>
              <a:lnSpc>
                <a:spcPct val="150000"/>
              </a:lnSpc>
            </a:pPr>
            <a:r>
              <a:rPr lang="zh-TW" altLang="en-US" sz="1200" dirty="0">
                <a:ln w="0"/>
                <a:latin typeface="微軟正黑體" panose="020B0604030504040204" pitchFamily="34" charset="-120"/>
                <a:ea typeface="微軟正黑體" panose="020B0604030504040204" pitchFamily="34" charset="-120"/>
              </a:rPr>
              <a:t>    </a:t>
            </a:r>
            <a:r>
              <a:rPr lang="en-US" altLang="zh-TW" sz="1200" dirty="0">
                <a:ln w="0"/>
                <a:latin typeface="微軟正黑體" panose="020B0604030504040204" pitchFamily="34" charset="-120"/>
                <a:ea typeface="微軟正黑體" panose="020B0604030504040204" pitchFamily="34" charset="-120"/>
              </a:rPr>
              <a:t>6.1</a:t>
            </a:r>
            <a:r>
              <a:rPr lang="zh-TW" altLang="en-US" sz="1200" dirty="0">
                <a:ln w="0"/>
                <a:latin typeface="微軟正黑體" panose="020B0604030504040204" pitchFamily="34" charset="-120"/>
                <a:ea typeface="微軟正黑體" panose="020B0604030504040204" pitchFamily="34" charset="-120"/>
              </a:rPr>
              <a:t>    使用</a:t>
            </a:r>
            <a:r>
              <a:rPr lang="en-US" altLang="zh-TW" sz="1200" dirty="0">
                <a:ln w="0"/>
                <a:latin typeface="微軟正黑體" panose="020B0604030504040204" pitchFamily="34" charset="-120"/>
                <a:ea typeface="微軟正黑體" panose="020B0604030504040204" pitchFamily="34" charset="-120"/>
              </a:rPr>
              <a:t>python</a:t>
            </a:r>
            <a:r>
              <a:rPr lang="zh-TW" altLang="en-US" sz="1200" dirty="0">
                <a:ln w="0"/>
                <a:latin typeface="微軟正黑體" panose="020B0604030504040204" pitchFamily="34" charset="-120"/>
                <a:ea typeface="微軟正黑體" panose="020B0604030504040204" pitchFamily="34" charset="-120"/>
              </a:rPr>
              <a:t>實現程式的可移植性</a:t>
            </a:r>
          </a:p>
        </p:txBody>
      </p:sp>
      <p:pic>
        <p:nvPicPr>
          <p:cNvPr id="11" name="圖片 10" descr="https://lh5.googleusercontent.com/Pw1noFLhieaeEP5X9G5lEPhobAT-Ir6xd3PVbL1024zPofJTyhA8OFX8fbuHy6EcAtfIp6kZj6FvfSX0oLr8hzo-e4LtjQbmZ_RV8XkFn8a8Yrq1-G-IfqUgeZcYoyPmVRF5aPdIU1Qg">
            <a:extLst>
              <a:ext uri="{FF2B5EF4-FFF2-40B4-BE49-F238E27FC236}">
                <a16:creationId xmlns:a16="http://schemas.microsoft.com/office/drawing/2014/main" id="{7CCDBD49-30FF-40E2-B066-78388A8F37E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70691" y="8113633"/>
            <a:ext cx="5109824" cy="1754789"/>
          </a:xfrm>
          <a:prstGeom prst="rect">
            <a:avLst/>
          </a:prstGeom>
          <a:noFill/>
          <a:ln>
            <a:noFill/>
          </a:ln>
        </p:spPr>
      </p:pic>
    </p:spTree>
    <p:extLst>
      <p:ext uri="{BB962C8B-B14F-4D97-AF65-F5344CB8AC3E}">
        <p14:creationId xmlns:p14="http://schemas.microsoft.com/office/powerpoint/2010/main" val="1052631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rot="16200000">
            <a:off x="3797021" y="-2399654"/>
            <a:ext cx="477838" cy="5661323"/>
          </a:xfrm>
          <a:prstGeom prst="rect">
            <a:avLst/>
          </a:prstGeom>
          <a:gradFill>
            <a:gsLst>
              <a:gs pos="0">
                <a:schemeClr val="bg1"/>
              </a:gs>
              <a:gs pos="100000">
                <a:schemeClr val="accent1">
                  <a:lumMod val="45000"/>
                  <a:lumOff val="55000"/>
                </a:schemeClr>
              </a:gs>
              <a:gs pos="100000">
                <a:schemeClr val="accent1">
                  <a:lumMod val="45000"/>
                  <a:lumOff val="55000"/>
                </a:schemeClr>
              </a:gs>
              <a:gs pos="99000">
                <a:srgbClr val="C2C2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TW" altLang="en-US" sz="1350" dirty="0"/>
          </a:p>
        </p:txBody>
      </p:sp>
      <p:sp>
        <p:nvSpPr>
          <p:cNvPr id="26" name="矩形 25"/>
          <p:cNvSpPr/>
          <p:nvPr/>
        </p:nvSpPr>
        <p:spPr>
          <a:xfrm>
            <a:off x="445814" y="687704"/>
            <a:ext cx="5185856" cy="5332229"/>
          </a:xfrm>
          <a:prstGeom prst="rect">
            <a:avLst/>
          </a:prstGeom>
          <a:noFill/>
          <a:ln w="19050">
            <a:noFill/>
          </a:ln>
        </p:spPr>
        <p:txBody>
          <a:bodyPr wrap="square" lIns="68580" tIns="34290" rIns="68580" bIns="34290">
            <a:spAutoFit/>
          </a:bodyPr>
          <a:lstStyle/>
          <a:p>
            <a:r>
              <a:rPr lang="zh-TW" altLang="en-US" sz="2000" b="1" dirty="0">
                <a:ln w="0"/>
                <a:latin typeface="微軟正黑體" panose="020B0604030504040204" pitchFamily="34" charset="-120"/>
                <a:ea typeface="微軟正黑體" panose="020B0604030504040204" pitchFamily="34" charset="-120"/>
              </a:rPr>
              <a:t>摘要</a:t>
            </a:r>
            <a:endParaRPr lang="en-US" altLang="zh-TW" sz="2000" b="1" dirty="0">
              <a:ln w="0"/>
              <a:latin typeface="微軟正黑體" panose="020B0604030504040204" pitchFamily="34" charset="-120"/>
              <a:ea typeface="微軟正黑體" panose="020B0604030504040204" pitchFamily="34" charset="-120"/>
            </a:endParaRPr>
          </a:p>
          <a:p>
            <a:endParaRPr lang="en-US" altLang="zh-TW" sz="1200" b="1" dirty="0">
              <a:ln w="0"/>
              <a:latin typeface="微軟正黑體" panose="020B0604030504040204" pitchFamily="34" charset="-120"/>
              <a:ea typeface="微軟正黑體" panose="020B0604030504040204" pitchFamily="34" charset="-120"/>
            </a:endParaRPr>
          </a:p>
          <a:p>
            <a:endParaRPr lang="en-US" altLang="zh-TW" sz="1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r>
              <a:rPr lang="zh-TW" altLang="en-US" sz="2000" b="1" dirty="0">
                <a:ln w="0"/>
                <a:latin typeface="微軟正黑體" panose="020B0604030504040204" pitchFamily="34" charset="-120"/>
                <a:ea typeface="微軟正黑體" panose="020B0604030504040204" pitchFamily="34" charset="-120"/>
              </a:rPr>
              <a:t>展示影片</a:t>
            </a:r>
            <a:endParaRPr lang="en-US" altLang="zh-TW" sz="20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12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zh-TW" altLang="en-US" sz="2400" b="1" dirty="0">
              <a:ln w="0"/>
              <a:latin typeface="微軟正黑體" panose="020B0604030504040204" pitchFamily="34" charset="-120"/>
              <a:ea typeface="微軟正黑體" panose="020B0604030504040204" pitchFamily="34" charset="-120"/>
            </a:endParaRPr>
          </a:p>
        </p:txBody>
      </p:sp>
      <p:sp>
        <p:nvSpPr>
          <p:cNvPr id="28" name="矩形 27"/>
          <p:cNvSpPr/>
          <p:nvPr/>
        </p:nvSpPr>
        <p:spPr>
          <a:xfrm>
            <a:off x="675318" y="1190987"/>
            <a:ext cx="5507364" cy="589329"/>
          </a:xfrm>
          <a:prstGeom prst="rect">
            <a:avLst/>
          </a:prstGeom>
          <a:noFill/>
          <a:ln w="19050">
            <a:noFill/>
          </a:ln>
        </p:spPr>
        <p:txBody>
          <a:bodyPr wrap="square" lIns="68580" tIns="34290" rIns="68580" bIns="34290">
            <a:spAutoFit/>
          </a:bodyPr>
          <a:lstStyle/>
          <a:p>
            <a:pPr>
              <a:lnSpc>
                <a:spcPct val="150000"/>
              </a:lnSpc>
            </a:pPr>
            <a:r>
              <a:rPr lang="zh-TW" altLang="en-US" sz="1200" dirty="0">
                <a:ln w="0"/>
                <a:latin typeface="微軟正黑體" panose="020B0604030504040204" pitchFamily="34" charset="-120"/>
                <a:ea typeface="微軟正黑體" panose="020B0604030504040204" pitchFamily="34" charset="-120"/>
              </a:rPr>
              <a:t>　　使用 </a:t>
            </a:r>
            <a:r>
              <a:rPr lang="en-US" altLang="zh-TW" sz="1200" dirty="0">
                <a:ln w="0"/>
                <a:latin typeface="微軟正黑體" panose="020B0604030504040204" pitchFamily="34" charset="-120"/>
                <a:ea typeface="微軟正黑體" panose="020B0604030504040204" pitchFamily="34" charset="-120"/>
              </a:rPr>
              <a:t>Python</a:t>
            </a:r>
            <a:r>
              <a:rPr lang="zh-TW" altLang="en-US" sz="1200" dirty="0">
                <a:ln w="0"/>
                <a:latin typeface="微軟正黑體" panose="020B0604030504040204" pitchFamily="34" charset="-120"/>
                <a:ea typeface="微軟正黑體" panose="020B0604030504040204" pitchFamily="34" charset="-120"/>
              </a:rPr>
              <a:t> 去擷取圖片，並找到所有元素的定位。使用 </a:t>
            </a:r>
            <a:r>
              <a:rPr lang="en-US" altLang="zh-TW" sz="1200" dirty="0">
                <a:ln w="0"/>
                <a:latin typeface="微軟正黑體" panose="020B0604030504040204" pitchFamily="34" charset="-120"/>
                <a:ea typeface="微軟正黑體" panose="020B0604030504040204" pitchFamily="34" charset="-120"/>
              </a:rPr>
              <a:t>DFS</a:t>
            </a:r>
            <a:r>
              <a:rPr lang="zh-TW" altLang="en-US" sz="1200" dirty="0">
                <a:ln w="0"/>
                <a:latin typeface="微軟正黑體" panose="020B0604030504040204" pitchFamily="34" charset="-120"/>
                <a:ea typeface="微軟正黑體" panose="020B0604030504040204" pitchFamily="34" charset="-120"/>
              </a:rPr>
              <a:t> 去尋找點擊順序後，使用 </a:t>
            </a:r>
            <a:r>
              <a:rPr lang="en-US" altLang="zh-TW" sz="1200" dirty="0">
                <a:ln w="0"/>
                <a:latin typeface="微軟正黑體" panose="020B0604030504040204" pitchFamily="34" charset="-120"/>
                <a:ea typeface="微軟正黑體" panose="020B0604030504040204" pitchFamily="34" charset="-120"/>
              </a:rPr>
              <a:t>Python</a:t>
            </a:r>
            <a:r>
              <a:rPr lang="zh-TW" altLang="en-US" sz="1200" dirty="0">
                <a:ln w="0"/>
                <a:latin typeface="微軟正黑體" panose="020B0604030504040204" pitchFamily="34" charset="-120"/>
                <a:ea typeface="微軟正黑體" panose="020B0604030504040204" pitchFamily="34" charset="-120"/>
              </a:rPr>
              <a:t> 的點擊功能完成遊戲。</a:t>
            </a:r>
            <a:endParaRPr lang="en-US" altLang="zh-TW" sz="1200" dirty="0">
              <a:ln w="0"/>
              <a:latin typeface="微軟正黑體" panose="020B0604030504040204" pitchFamily="34" charset="-120"/>
              <a:ea typeface="微軟正黑體" panose="020B0604030504040204" pitchFamily="34" charset="-120"/>
            </a:endParaRPr>
          </a:p>
        </p:txBody>
      </p:sp>
      <p:sp>
        <p:nvSpPr>
          <p:cNvPr id="80" name="矩形 79">
            <a:extLst>
              <a:ext uri="{FF2B5EF4-FFF2-40B4-BE49-F238E27FC236}">
                <a16:creationId xmlns:a16="http://schemas.microsoft.com/office/drawing/2014/main" id="{B3EF001E-2285-46AD-8747-F4397C92E6B5}"/>
              </a:ext>
            </a:extLst>
          </p:cNvPr>
          <p:cNvSpPr/>
          <p:nvPr/>
        </p:nvSpPr>
        <p:spPr>
          <a:xfrm>
            <a:off x="1391013" y="174311"/>
            <a:ext cx="4425486" cy="500137"/>
          </a:xfrm>
          <a:prstGeom prst="rect">
            <a:avLst/>
          </a:prstGeom>
          <a:noFill/>
          <a:ln w="19050">
            <a:noFill/>
          </a:ln>
        </p:spPr>
        <p:txBody>
          <a:bodyPr wrap="square" lIns="68580" tIns="34290" rIns="68580" bIns="34290">
            <a:spAutoFit/>
          </a:bodyPr>
          <a:lstStyle/>
          <a:p>
            <a:r>
              <a:rPr lang="en-US" altLang="zh-TW" sz="2800" b="1" dirty="0" err="1">
                <a:ln w="0"/>
                <a:latin typeface="微軟正黑體" panose="020B0604030504040204" pitchFamily="34" charset="-120"/>
                <a:ea typeface="微軟正黑體" panose="020B0604030504040204" pitchFamily="34" charset="-120"/>
              </a:rPr>
              <a:t>WePlay</a:t>
            </a:r>
            <a:r>
              <a:rPr lang="zh-TW" altLang="en-US" sz="2800" b="1" dirty="0">
                <a:ln w="0"/>
                <a:latin typeface="微軟正黑體" panose="020B0604030504040204" pitchFamily="34" charset="-120"/>
                <a:ea typeface="微軟正黑體" panose="020B0604030504040204" pitchFamily="34" charset="-120"/>
              </a:rPr>
              <a:t> 連連看輔助程式</a:t>
            </a:r>
            <a:r>
              <a:rPr lang="en-US" altLang="zh-TW" sz="2800" b="1" dirty="0">
                <a:ln w="0"/>
                <a:latin typeface="微軟正黑體" panose="020B0604030504040204" pitchFamily="34" charset="-120"/>
                <a:ea typeface="微軟正黑體" panose="020B0604030504040204" pitchFamily="34" charset="-120"/>
              </a:rPr>
              <a:t>[7]</a:t>
            </a:r>
            <a:endParaRPr lang="zh-TW" altLang="en-US" sz="2800" b="1" dirty="0">
              <a:ln w="0"/>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686F3D21-9870-44EB-A10C-3DA0618A01FB}"/>
              </a:ext>
            </a:extLst>
          </p:cNvPr>
          <p:cNvSpPr/>
          <p:nvPr/>
        </p:nvSpPr>
        <p:spPr>
          <a:xfrm>
            <a:off x="675318" y="2435300"/>
            <a:ext cx="5109824" cy="623248"/>
          </a:xfrm>
          <a:prstGeom prst="rect">
            <a:avLst/>
          </a:prstGeom>
          <a:noFill/>
          <a:ln w="19050">
            <a:noFill/>
          </a:ln>
        </p:spPr>
        <p:txBody>
          <a:bodyPr wrap="square" lIns="68580" tIns="34290" rIns="68580" bIns="34290">
            <a:spAutoFit/>
          </a:bodyPr>
          <a:lstStyle/>
          <a:p>
            <a:endParaRPr lang="en-US" altLang="zh-TW" sz="1200" dirty="0">
              <a:ln w="0"/>
              <a:latin typeface="微軟正黑體" panose="020B0604030504040204" pitchFamily="34" charset="-120"/>
              <a:ea typeface="微軟正黑體" panose="020B0604030504040204" pitchFamily="34" charset="-120"/>
            </a:endParaRPr>
          </a:p>
          <a:p>
            <a:r>
              <a:rPr lang="en-US" altLang="zh-TW" sz="1200" dirty="0">
                <a:ln w="0"/>
                <a:latin typeface="微軟正黑體" panose="020B0604030504040204" pitchFamily="34" charset="-120"/>
                <a:ea typeface="微軟正黑體" panose="020B0604030504040204" pitchFamily="34" charset="-120"/>
                <a:hlinkClick r:id="rId2"/>
              </a:rPr>
              <a:t>https://youtu.be/mWt7UbQhJQQ</a:t>
            </a:r>
            <a:endParaRPr lang="en-US" altLang="zh-TW" sz="1200" dirty="0">
              <a:ln w="0"/>
              <a:latin typeface="微軟正黑體" panose="020B0604030504040204" pitchFamily="34" charset="-120"/>
              <a:ea typeface="微軟正黑體" panose="020B0604030504040204" pitchFamily="34" charset="-120"/>
            </a:endParaRPr>
          </a:p>
          <a:p>
            <a:endParaRPr lang="en-US" altLang="zh-TW" sz="1200" dirty="0">
              <a:ln w="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3015757D-1BCC-45C2-B565-297DC573E7E6}"/>
              </a:ext>
            </a:extLst>
          </p:cNvPr>
          <p:cNvPicPr>
            <a:picLocks noChangeAspect="1"/>
          </p:cNvPicPr>
          <p:nvPr/>
        </p:nvPicPr>
        <p:blipFill>
          <a:blip r:embed="rId3"/>
          <a:stretch>
            <a:fillRect/>
          </a:stretch>
        </p:blipFill>
        <p:spPr>
          <a:xfrm>
            <a:off x="27652" y="3275383"/>
            <a:ext cx="6858000" cy="5597683"/>
          </a:xfrm>
          <a:prstGeom prst="rect">
            <a:avLst/>
          </a:prstGeom>
        </p:spPr>
      </p:pic>
      <p:sp>
        <p:nvSpPr>
          <p:cNvPr id="5" name="矩形 4">
            <a:extLst>
              <a:ext uri="{FF2B5EF4-FFF2-40B4-BE49-F238E27FC236}">
                <a16:creationId xmlns:a16="http://schemas.microsoft.com/office/drawing/2014/main" id="{2007190D-A8D2-41B8-8DCF-7D0490F2BA08}"/>
              </a:ext>
            </a:extLst>
          </p:cNvPr>
          <p:cNvSpPr/>
          <p:nvPr/>
        </p:nvSpPr>
        <p:spPr>
          <a:xfrm>
            <a:off x="14540" y="7213934"/>
            <a:ext cx="1034716" cy="102554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EE48F53A-7EDF-4266-800D-700D62D7359A}"/>
              </a:ext>
            </a:extLst>
          </p:cNvPr>
          <p:cNvSpPr/>
          <p:nvPr/>
        </p:nvSpPr>
        <p:spPr>
          <a:xfrm>
            <a:off x="124306" y="9021639"/>
            <a:ext cx="5507364" cy="312330"/>
          </a:xfrm>
          <a:prstGeom prst="rect">
            <a:avLst/>
          </a:prstGeom>
          <a:noFill/>
          <a:ln w="19050">
            <a:noFill/>
          </a:ln>
        </p:spPr>
        <p:txBody>
          <a:bodyPr wrap="square" lIns="68580" tIns="34290" rIns="68580" bIns="34290">
            <a:spAutoFit/>
          </a:bodyPr>
          <a:lstStyle/>
          <a:p>
            <a:pPr>
              <a:lnSpc>
                <a:spcPct val="150000"/>
              </a:lnSpc>
            </a:pPr>
            <a:r>
              <a:rPr lang="zh-TW" altLang="en-US" sz="1200" dirty="0">
                <a:ln w="0"/>
                <a:latin typeface="微軟正黑體" panose="020B0604030504040204" pitchFamily="34" charset="-120"/>
                <a:ea typeface="微軟正黑體" panose="020B0604030504040204" pitchFamily="34" charset="-120"/>
              </a:rPr>
              <a:t>*標示區域為連連看的元素定位</a:t>
            </a:r>
            <a:endParaRPr lang="en-US" altLang="zh-TW" sz="1200" dirty="0">
              <a:ln w="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15859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rot="16200000">
            <a:off x="3797021" y="-2399654"/>
            <a:ext cx="477838" cy="5661323"/>
          </a:xfrm>
          <a:prstGeom prst="rect">
            <a:avLst/>
          </a:prstGeom>
          <a:gradFill>
            <a:gsLst>
              <a:gs pos="0">
                <a:schemeClr val="bg1"/>
              </a:gs>
              <a:gs pos="100000">
                <a:schemeClr val="accent1">
                  <a:lumMod val="45000"/>
                  <a:lumOff val="55000"/>
                </a:schemeClr>
              </a:gs>
              <a:gs pos="100000">
                <a:schemeClr val="accent1">
                  <a:lumMod val="45000"/>
                  <a:lumOff val="55000"/>
                </a:schemeClr>
              </a:gs>
              <a:gs pos="99000">
                <a:srgbClr val="C2C2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TW" altLang="en-US" sz="1350" dirty="0"/>
          </a:p>
        </p:txBody>
      </p:sp>
      <p:sp>
        <p:nvSpPr>
          <p:cNvPr id="25" name="矩形 24"/>
          <p:cNvSpPr/>
          <p:nvPr/>
        </p:nvSpPr>
        <p:spPr>
          <a:xfrm>
            <a:off x="4734262" y="180938"/>
            <a:ext cx="2411496" cy="438582"/>
          </a:xfrm>
          <a:prstGeom prst="rect">
            <a:avLst/>
          </a:prstGeom>
          <a:noFill/>
          <a:ln w="19050">
            <a:noFill/>
          </a:ln>
        </p:spPr>
        <p:txBody>
          <a:bodyPr wrap="square" lIns="68580" tIns="34290" rIns="68580" bIns="34290">
            <a:spAutoFit/>
          </a:bodyPr>
          <a:lstStyle/>
          <a:p>
            <a:pPr algn="ctr"/>
            <a:r>
              <a:rPr lang="en-US" altLang="zh-TW" sz="2400" b="1" dirty="0">
                <a:ln w="0"/>
                <a:latin typeface="微軟正黑體" panose="020B0604030504040204" pitchFamily="34" charset="-120"/>
                <a:ea typeface="微軟正黑體" panose="020B0604030504040204" pitchFamily="34" charset="-120"/>
              </a:rPr>
              <a:t>DIC</a:t>
            </a:r>
            <a:r>
              <a:rPr lang="zh-TW" altLang="en-US" sz="2400" b="1" dirty="0">
                <a:ln w="0"/>
                <a:latin typeface="微軟正黑體" panose="020B0604030504040204" pitchFamily="34" charset="-120"/>
                <a:ea typeface="微軟正黑體" panose="020B0604030504040204" pitchFamily="34" charset="-120"/>
              </a:rPr>
              <a:t>期末專題</a:t>
            </a:r>
          </a:p>
        </p:txBody>
      </p:sp>
      <p:sp>
        <p:nvSpPr>
          <p:cNvPr id="26" name="矩形 25"/>
          <p:cNvSpPr/>
          <p:nvPr/>
        </p:nvSpPr>
        <p:spPr>
          <a:xfrm>
            <a:off x="445814" y="687704"/>
            <a:ext cx="5185856" cy="6101670"/>
          </a:xfrm>
          <a:prstGeom prst="rect">
            <a:avLst/>
          </a:prstGeom>
          <a:noFill/>
          <a:ln w="19050">
            <a:noFill/>
          </a:ln>
        </p:spPr>
        <p:txBody>
          <a:bodyPr wrap="square" lIns="68580" tIns="34290" rIns="68580" bIns="34290">
            <a:spAutoFit/>
          </a:bodyPr>
          <a:lstStyle/>
          <a:p>
            <a:r>
              <a:rPr lang="zh-TW" altLang="en-US" sz="2000" b="1" dirty="0">
                <a:ln w="0"/>
                <a:latin typeface="微軟正黑體" panose="020B0604030504040204" pitchFamily="34" charset="-120"/>
                <a:ea typeface="微軟正黑體" panose="020B0604030504040204" pitchFamily="34" charset="-120"/>
              </a:rPr>
              <a:t>摘要</a:t>
            </a:r>
            <a:endParaRPr lang="en-US" altLang="zh-TW" sz="2000" b="1" dirty="0">
              <a:ln w="0"/>
              <a:latin typeface="微軟正黑體" panose="020B0604030504040204" pitchFamily="34" charset="-120"/>
              <a:ea typeface="微軟正黑體" panose="020B0604030504040204" pitchFamily="34" charset="-120"/>
            </a:endParaRPr>
          </a:p>
          <a:p>
            <a:endParaRPr lang="en-US" altLang="zh-TW" sz="12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8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12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a:p>
            <a:endParaRPr lang="en-US" altLang="zh-TW" sz="2400" b="1" dirty="0">
              <a:ln w="0"/>
              <a:latin typeface="微軟正黑體" panose="020B0604030504040204" pitchFamily="34" charset="-120"/>
              <a:ea typeface="微軟正黑體" panose="020B0604030504040204" pitchFamily="34" charset="-120"/>
            </a:endParaRPr>
          </a:p>
        </p:txBody>
      </p:sp>
      <p:sp>
        <p:nvSpPr>
          <p:cNvPr id="80" name="矩形 79">
            <a:extLst>
              <a:ext uri="{FF2B5EF4-FFF2-40B4-BE49-F238E27FC236}">
                <a16:creationId xmlns:a16="http://schemas.microsoft.com/office/drawing/2014/main" id="{B3EF001E-2285-46AD-8747-F4397C92E6B5}"/>
              </a:ext>
            </a:extLst>
          </p:cNvPr>
          <p:cNvSpPr/>
          <p:nvPr/>
        </p:nvSpPr>
        <p:spPr>
          <a:xfrm>
            <a:off x="1391013" y="174311"/>
            <a:ext cx="3981738" cy="500137"/>
          </a:xfrm>
          <a:prstGeom prst="rect">
            <a:avLst/>
          </a:prstGeom>
          <a:noFill/>
          <a:ln w="19050">
            <a:noFill/>
          </a:ln>
        </p:spPr>
        <p:txBody>
          <a:bodyPr wrap="square" lIns="68580" tIns="34290" rIns="68580" bIns="34290">
            <a:spAutoFit/>
          </a:bodyPr>
          <a:lstStyle/>
          <a:p>
            <a:r>
              <a:rPr lang="en-US" altLang="zh-TW" sz="2800" b="1" dirty="0">
                <a:ln w="0"/>
                <a:latin typeface="微軟正黑體" panose="020B0604030504040204" pitchFamily="34" charset="-120"/>
                <a:ea typeface="微軟正黑體" panose="020B0604030504040204" pitchFamily="34" charset="-120"/>
              </a:rPr>
              <a:t>64bit </a:t>
            </a:r>
            <a:r>
              <a:rPr lang="zh-TW" altLang="en-US" sz="2800" b="1" dirty="0">
                <a:ln w="0"/>
                <a:latin typeface="微軟正黑體" panose="020B0604030504040204" pitchFamily="34" charset="-120"/>
                <a:ea typeface="微軟正黑體" panose="020B0604030504040204" pitchFamily="34" charset="-120"/>
              </a:rPr>
              <a:t>浮點數乘法器</a:t>
            </a:r>
            <a:r>
              <a:rPr lang="en-US" altLang="zh-TW" sz="2800" b="1" dirty="0">
                <a:ln w="0"/>
                <a:latin typeface="微軟正黑體" panose="020B0604030504040204" pitchFamily="34" charset="-120"/>
                <a:ea typeface="微軟正黑體" panose="020B0604030504040204" pitchFamily="34" charset="-120"/>
              </a:rPr>
              <a:t>[8]</a:t>
            </a:r>
            <a:endParaRPr lang="zh-TW" altLang="en-US" sz="2800" b="1" dirty="0">
              <a:ln w="0"/>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E1987D11-F597-460B-9C03-E3B84D752C30}"/>
              </a:ext>
            </a:extLst>
          </p:cNvPr>
          <p:cNvSpPr/>
          <p:nvPr/>
        </p:nvSpPr>
        <p:spPr>
          <a:xfrm>
            <a:off x="675318" y="1040574"/>
            <a:ext cx="5942050" cy="871649"/>
          </a:xfrm>
          <a:prstGeom prst="rect">
            <a:avLst/>
          </a:prstGeom>
          <a:noFill/>
          <a:ln w="19050">
            <a:noFill/>
          </a:ln>
        </p:spPr>
        <p:txBody>
          <a:bodyPr wrap="square" lIns="68580" tIns="34290" rIns="68580" bIns="34290">
            <a:spAutoFit/>
          </a:bodyPr>
          <a:lstStyle/>
          <a:p>
            <a:pPr>
              <a:lnSpc>
                <a:spcPct val="150000"/>
              </a:lnSpc>
            </a:pPr>
            <a:r>
              <a:rPr lang="zh-TW" altLang="en-US" sz="1200" dirty="0">
                <a:ln w="0"/>
                <a:latin typeface="微軟正黑體" panose="020B0604030504040204" pitchFamily="34" charset="-120"/>
                <a:ea typeface="微軟正黑體" panose="020B0604030504040204" pitchFamily="34" charset="-120"/>
              </a:rPr>
              <a:t>　　此專題為</a:t>
            </a:r>
            <a:r>
              <a:rPr lang="en-US" altLang="zh-TW" sz="1200" dirty="0">
                <a:ln w="0"/>
                <a:latin typeface="微軟正黑體" panose="020B0604030504040204" pitchFamily="34" charset="-120"/>
                <a:ea typeface="微軟正黑體" panose="020B0604030504040204" pitchFamily="34" charset="-120"/>
              </a:rPr>
              <a:t>64</a:t>
            </a:r>
            <a:r>
              <a:rPr lang="zh-TW" altLang="en-US" sz="1200" dirty="0">
                <a:ln w="0"/>
                <a:latin typeface="微軟正黑體" panose="020B0604030504040204" pitchFamily="34" charset="-120"/>
                <a:ea typeface="微軟正黑體" panose="020B0604030504040204" pitchFamily="34" charset="-120"/>
              </a:rPr>
              <a:t>位元小數相乘的數位積體電路設計。小數表示方法為</a:t>
            </a:r>
            <a:r>
              <a:rPr lang="en-US" altLang="zh-TW" sz="1200" dirty="0">
                <a:ln w="0"/>
                <a:latin typeface="微軟正黑體" panose="020B0604030504040204" pitchFamily="34" charset="-120"/>
                <a:ea typeface="微軟正黑體" panose="020B0604030504040204" pitchFamily="34" charset="-120"/>
              </a:rPr>
              <a:t>IEEE754</a:t>
            </a:r>
            <a:r>
              <a:rPr lang="zh-TW" altLang="en-US" sz="1200" dirty="0">
                <a:ln w="0"/>
                <a:latin typeface="微軟正黑體" panose="020B0604030504040204" pitchFamily="34" charset="-120"/>
                <a:ea typeface="微軟正黑體" panose="020B0604030504040204" pitchFamily="34" charset="-120"/>
              </a:rPr>
              <a:t>。完整報告 </a:t>
            </a:r>
            <a:r>
              <a:rPr lang="en-US" altLang="zh-TW" sz="1200" dirty="0">
                <a:ln w="0"/>
                <a:latin typeface="微軟正黑體" panose="020B0604030504040204" pitchFamily="34" charset="-120"/>
                <a:ea typeface="微軟正黑體" panose="020B0604030504040204" pitchFamily="34" charset="-120"/>
              </a:rPr>
              <a:t>:</a:t>
            </a:r>
            <a:r>
              <a:rPr lang="zh-TW" altLang="en-US" sz="1200" dirty="0">
                <a:ln w="0"/>
                <a:latin typeface="微軟正黑體" panose="020B0604030504040204" pitchFamily="34" charset="-120"/>
                <a:ea typeface="微軟正黑體" panose="020B0604030504040204" pitchFamily="34" charset="-120"/>
              </a:rPr>
              <a:t> </a:t>
            </a:r>
            <a:r>
              <a:rPr lang="en-US" altLang="zh-TW" sz="1200" u="sng" dirty="0">
                <a:hlinkClick r:id="rId2"/>
              </a:rPr>
              <a:t>https://drive.google.com/file/d/1-ehxxDdrl9Km-UHHjV6GjMP8Lb0ifvED/view?usp=sharing</a:t>
            </a:r>
            <a:endParaRPr lang="zh-TW" altLang="zh-TW" sz="1200" dirty="0"/>
          </a:p>
        </p:txBody>
      </p:sp>
      <p:pic>
        <p:nvPicPr>
          <p:cNvPr id="12" name="圖片 11">
            <a:extLst>
              <a:ext uri="{FF2B5EF4-FFF2-40B4-BE49-F238E27FC236}">
                <a16:creationId xmlns:a16="http://schemas.microsoft.com/office/drawing/2014/main" id="{47AE0E44-C1F6-4E2A-878D-E0C353A8968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9321" y="2265093"/>
            <a:ext cx="5266690" cy="2655570"/>
          </a:xfrm>
          <a:prstGeom prst="rect">
            <a:avLst/>
          </a:prstGeom>
          <a:noFill/>
          <a:ln>
            <a:noFill/>
          </a:ln>
        </p:spPr>
      </p:pic>
      <p:pic>
        <p:nvPicPr>
          <p:cNvPr id="9" name="圖片 8">
            <a:extLst>
              <a:ext uri="{FF2B5EF4-FFF2-40B4-BE49-F238E27FC236}">
                <a16:creationId xmlns:a16="http://schemas.microsoft.com/office/drawing/2014/main" id="{C62EA8DD-162C-4112-8F3E-0EA44D88DCD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10790" y="5339491"/>
            <a:ext cx="3693795" cy="1874520"/>
          </a:xfrm>
          <a:prstGeom prst="rect">
            <a:avLst/>
          </a:prstGeom>
          <a:noFill/>
          <a:ln>
            <a:noFill/>
          </a:ln>
        </p:spPr>
      </p:pic>
      <p:pic>
        <p:nvPicPr>
          <p:cNvPr id="11" name="圖片 10">
            <a:extLst>
              <a:ext uri="{FF2B5EF4-FFF2-40B4-BE49-F238E27FC236}">
                <a16:creationId xmlns:a16="http://schemas.microsoft.com/office/drawing/2014/main" id="{1BBD7C08-152E-4E96-AE98-03CC49AB614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996388" y="5016561"/>
            <a:ext cx="2752725" cy="2910840"/>
          </a:xfrm>
          <a:prstGeom prst="rect">
            <a:avLst/>
          </a:prstGeom>
          <a:noFill/>
          <a:ln>
            <a:noFill/>
          </a:ln>
        </p:spPr>
      </p:pic>
      <p:pic>
        <p:nvPicPr>
          <p:cNvPr id="14" name="圖片 13">
            <a:extLst>
              <a:ext uri="{FF2B5EF4-FFF2-40B4-BE49-F238E27FC236}">
                <a16:creationId xmlns:a16="http://schemas.microsoft.com/office/drawing/2014/main" id="{3315F798-DB63-4A9B-BED4-63513649E3FE}"/>
              </a:ext>
            </a:extLst>
          </p:cNvPr>
          <p:cNvPicPr/>
          <p:nvPr/>
        </p:nvPicPr>
        <p:blipFill rotWithShape="1">
          <a:blip r:embed="rId6">
            <a:extLst>
              <a:ext uri="{28A0092B-C50C-407E-A947-70E740481C1C}">
                <a14:useLocalDpi xmlns:a14="http://schemas.microsoft.com/office/drawing/2010/main" val="0"/>
              </a:ext>
            </a:extLst>
          </a:blip>
          <a:srcRect l="50853" t="38014" r="23442" b="31125"/>
          <a:stretch/>
        </p:blipFill>
        <p:spPr bwMode="auto">
          <a:xfrm>
            <a:off x="246848" y="7558505"/>
            <a:ext cx="3013710" cy="2025015"/>
          </a:xfrm>
          <a:prstGeom prst="rect">
            <a:avLst/>
          </a:prstGeom>
          <a:noFill/>
          <a:ln>
            <a:noFill/>
          </a:ln>
          <a:extLst>
            <a:ext uri="{53640926-AAD7-44D8-BBD7-CCE9431645EC}">
              <a14:shadowObscured xmlns:a14="http://schemas.microsoft.com/office/drawing/2010/main"/>
            </a:ext>
          </a:extLst>
        </p:spPr>
      </p:pic>
      <p:pic>
        <p:nvPicPr>
          <p:cNvPr id="15" name="圖片 14">
            <a:extLst>
              <a:ext uri="{FF2B5EF4-FFF2-40B4-BE49-F238E27FC236}">
                <a16:creationId xmlns:a16="http://schemas.microsoft.com/office/drawing/2014/main" id="{CABF1875-561D-4AFA-AD59-A91604D5BD97}"/>
              </a:ext>
            </a:extLst>
          </p:cNvPr>
          <p:cNvPicPr/>
          <p:nvPr/>
        </p:nvPicPr>
        <p:blipFill rotWithShape="1">
          <a:blip r:embed="rId7" cstate="print">
            <a:extLst>
              <a:ext uri="{28A0092B-C50C-407E-A947-70E740481C1C}">
                <a14:useLocalDpi xmlns:a14="http://schemas.microsoft.com/office/drawing/2010/main" val="0"/>
              </a:ext>
            </a:extLst>
          </a:blip>
          <a:srcRect l="64811" t="21832" r="3780" b="31564"/>
          <a:stretch/>
        </p:blipFill>
        <p:spPr bwMode="auto">
          <a:xfrm>
            <a:off x="4541752" y="8037222"/>
            <a:ext cx="1924935" cy="1601153"/>
          </a:xfrm>
          <a:prstGeom prst="rect">
            <a:avLst/>
          </a:prstGeom>
          <a:noFill/>
          <a:ln>
            <a:noFill/>
          </a:ln>
        </p:spPr>
      </p:pic>
      <p:sp>
        <p:nvSpPr>
          <p:cNvPr id="2" name="文字方塊 1">
            <a:extLst>
              <a:ext uri="{FF2B5EF4-FFF2-40B4-BE49-F238E27FC236}">
                <a16:creationId xmlns:a16="http://schemas.microsoft.com/office/drawing/2014/main" id="{C5F43F35-59CF-40FF-9DE1-D9B196DCA807}"/>
              </a:ext>
            </a:extLst>
          </p:cNvPr>
          <p:cNvSpPr txBox="1"/>
          <p:nvPr/>
        </p:nvSpPr>
        <p:spPr>
          <a:xfrm>
            <a:off x="123570" y="3323398"/>
            <a:ext cx="1107996"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電路架構</a:t>
            </a:r>
          </a:p>
        </p:txBody>
      </p:sp>
      <p:sp>
        <p:nvSpPr>
          <p:cNvPr id="16" name="文字方塊 15">
            <a:extLst>
              <a:ext uri="{FF2B5EF4-FFF2-40B4-BE49-F238E27FC236}">
                <a16:creationId xmlns:a16="http://schemas.microsoft.com/office/drawing/2014/main" id="{35341B01-CCB0-470E-BD37-F296E4EB71D2}"/>
              </a:ext>
            </a:extLst>
          </p:cNvPr>
          <p:cNvSpPr txBox="1"/>
          <p:nvPr/>
        </p:nvSpPr>
        <p:spPr>
          <a:xfrm>
            <a:off x="909321" y="4943912"/>
            <a:ext cx="2050305" cy="369332"/>
          </a:xfrm>
          <a:prstGeom prst="rect">
            <a:avLst/>
          </a:prstGeom>
          <a:noFill/>
        </p:spPr>
        <p:txBody>
          <a:bodyPr wrap="none" rtlCol="0">
            <a:spAutoFit/>
          </a:bodyPr>
          <a:lstStyle/>
          <a:p>
            <a:pPr lvl="0"/>
            <a:r>
              <a:rPr lang="en-US" altLang="zh-TW" dirty="0"/>
              <a:t>Synthesis constraint</a:t>
            </a:r>
            <a:endParaRPr lang="zh-TW" altLang="zh-TW" dirty="0"/>
          </a:p>
        </p:txBody>
      </p:sp>
      <p:sp>
        <p:nvSpPr>
          <p:cNvPr id="17" name="文字方塊 16">
            <a:extLst>
              <a:ext uri="{FF2B5EF4-FFF2-40B4-BE49-F238E27FC236}">
                <a16:creationId xmlns:a16="http://schemas.microsoft.com/office/drawing/2014/main" id="{FDE087CE-F419-48C0-8034-2A36C8E387AF}"/>
              </a:ext>
            </a:extLst>
          </p:cNvPr>
          <p:cNvSpPr txBox="1"/>
          <p:nvPr/>
        </p:nvSpPr>
        <p:spPr>
          <a:xfrm>
            <a:off x="5186128" y="4606242"/>
            <a:ext cx="561372" cy="369332"/>
          </a:xfrm>
          <a:prstGeom prst="rect">
            <a:avLst/>
          </a:prstGeom>
          <a:noFill/>
        </p:spPr>
        <p:txBody>
          <a:bodyPr wrap="none" rtlCol="0">
            <a:spAutoFit/>
          </a:bodyPr>
          <a:lstStyle/>
          <a:p>
            <a:pPr lvl="0"/>
            <a:r>
              <a:rPr lang="en-US" altLang="zh-TW" dirty="0"/>
              <a:t>APR</a:t>
            </a:r>
            <a:endParaRPr lang="zh-TW" altLang="zh-TW" dirty="0"/>
          </a:p>
        </p:txBody>
      </p:sp>
      <p:sp>
        <p:nvSpPr>
          <p:cNvPr id="18" name="文字方塊 17">
            <a:extLst>
              <a:ext uri="{FF2B5EF4-FFF2-40B4-BE49-F238E27FC236}">
                <a16:creationId xmlns:a16="http://schemas.microsoft.com/office/drawing/2014/main" id="{FED76DEE-A5B8-4FD6-843D-FAE6D87F0046}"/>
              </a:ext>
            </a:extLst>
          </p:cNvPr>
          <p:cNvSpPr txBox="1"/>
          <p:nvPr/>
        </p:nvSpPr>
        <p:spPr>
          <a:xfrm>
            <a:off x="3381882" y="8653132"/>
            <a:ext cx="1159870" cy="369332"/>
          </a:xfrm>
          <a:prstGeom prst="rect">
            <a:avLst/>
          </a:prstGeom>
          <a:noFill/>
        </p:spPr>
        <p:txBody>
          <a:bodyPr wrap="square" rtlCol="0">
            <a:spAutoFit/>
          </a:bodyPr>
          <a:lstStyle/>
          <a:p>
            <a:pPr lvl="0"/>
            <a:r>
              <a:rPr lang="en-US" altLang="zh-TW" dirty="0"/>
              <a:t>LVS&amp;DRC</a:t>
            </a:r>
            <a:endParaRPr lang="zh-TW" altLang="zh-TW" dirty="0"/>
          </a:p>
        </p:txBody>
      </p:sp>
      <p:sp>
        <p:nvSpPr>
          <p:cNvPr id="3" name="矩形 2">
            <a:extLst>
              <a:ext uri="{FF2B5EF4-FFF2-40B4-BE49-F238E27FC236}">
                <a16:creationId xmlns:a16="http://schemas.microsoft.com/office/drawing/2014/main" id="{03651158-2DB2-4373-B217-79496CBAD032}"/>
              </a:ext>
            </a:extLst>
          </p:cNvPr>
          <p:cNvSpPr/>
          <p:nvPr/>
        </p:nvSpPr>
        <p:spPr>
          <a:xfrm>
            <a:off x="5167209" y="8444575"/>
            <a:ext cx="928922" cy="107950"/>
          </a:xfrm>
          <a:prstGeom prst="rect">
            <a:avLst/>
          </a:prstGeom>
          <a:solidFill>
            <a:srgbClr val="FFFFE0"/>
          </a:solidFill>
          <a:ln>
            <a:solidFill>
              <a:srgbClr val="FFF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32910166"/>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15620</TotalTime>
  <Words>2967</Words>
  <Application>Microsoft Office PowerPoint</Application>
  <PresentationFormat>A4 紙張 (210x297 公釐)</PresentationFormat>
  <Paragraphs>362</Paragraphs>
  <Slides>16</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16</vt:i4>
      </vt:variant>
    </vt:vector>
  </HeadingPairs>
  <TitlesOfParts>
    <vt:vector size="23" baseType="lpstr">
      <vt:lpstr>微軟正黑體</vt:lpstr>
      <vt:lpstr>新細明體</vt:lpstr>
      <vt:lpstr>Arial</vt:lpstr>
      <vt:lpstr>Calibri</vt:lpstr>
      <vt:lpstr>Calibri Light</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佳偉 洪</dc:creator>
  <cp:lastModifiedBy>Wendy</cp:lastModifiedBy>
  <cp:revision>179</cp:revision>
  <dcterms:created xsi:type="dcterms:W3CDTF">2019-09-22T13:20:35Z</dcterms:created>
  <dcterms:modified xsi:type="dcterms:W3CDTF">2022-10-05T18:11:28Z</dcterms:modified>
</cp:coreProperties>
</file>